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5"/>
  </p:notesMasterIdLst>
  <p:handoutMasterIdLst>
    <p:handoutMasterId r:id="rId46"/>
  </p:handoutMasterIdLst>
  <p:sldIdLst>
    <p:sldId id="256" r:id="rId2"/>
    <p:sldId id="291" r:id="rId3"/>
    <p:sldId id="307" r:id="rId4"/>
    <p:sldId id="372" r:id="rId5"/>
    <p:sldId id="373" r:id="rId6"/>
    <p:sldId id="370" r:id="rId7"/>
    <p:sldId id="375" r:id="rId8"/>
    <p:sldId id="376" r:id="rId9"/>
    <p:sldId id="377" r:id="rId10"/>
    <p:sldId id="378" r:id="rId11"/>
    <p:sldId id="380" r:id="rId12"/>
    <p:sldId id="382" r:id="rId13"/>
    <p:sldId id="383" r:id="rId14"/>
    <p:sldId id="384" r:id="rId15"/>
    <p:sldId id="385" r:id="rId16"/>
    <p:sldId id="386" r:id="rId17"/>
    <p:sldId id="388" r:id="rId18"/>
    <p:sldId id="390" r:id="rId19"/>
    <p:sldId id="391" r:id="rId20"/>
    <p:sldId id="392" r:id="rId21"/>
    <p:sldId id="393" r:id="rId22"/>
    <p:sldId id="394" r:id="rId23"/>
    <p:sldId id="396" r:id="rId24"/>
    <p:sldId id="398" r:id="rId25"/>
    <p:sldId id="399" r:id="rId26"/>
    <p:sldId id="400" r:id="rId27"/>
    <p:sldId id="401" r:id="rId28"/>
    <p:sldId id="402" r:id="rId29"/>
    <p:sldId id="404" r:id="rId30"/>
    <p:sldId id="406" r:id="rId31"/>
    <p:sldId id="407" r:id="rId32"/>
    <p:sldId id="408" r:id="rId33"/>
    <p:sldId id="409" r:id="rId34"/>
    <p:sldId id="410" r:id="rId35"/>
    <p:sldId id="412" r:id="rId36"/>
    <p:sldId id="414" r:id="rId37"/>
    <p:sldId id="415" r:id="rId38"/>
    <p:sldId id="416" r:id="rId39"/>
    <p:sldId id="417" r:id="rId40"/>
    <p:sldId id="419" r:id="rId41"/>
    <p:sldId id="420" r:id="rId42"/>
    <p:sldId id="422" r:id="rId43"/>
    <p:sldId id="424" r:id="rId44"/>
  </p:sldIdLst>
  <p:sldSz cx="12192000" cy="6858000"/>
  <p:notesSz cx="6858000" cy="9144000"/>
  <p:defaultTextStyle>
    <a:defPPr rtl="0">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usiness Agility" id="{B9B51309-D148-4332-87C2-07BE32FBCA3B}">
          <p14:sldIdLst>
            <p14:sldId id="256"/>
            <p14:sldId id="291"/>
            <p14:sldId id="307"/>
            <p14:sldId id="372"/>
            <p14:sldId id="373"/>
            <p14:sldId id="370"/>
            <p14:sldId id="375"/>
            <p14:sldId id="376"/>
            <p14:sldId id="377"/>
            <p14:sldId id="378"/>
            <p14:sldId id="380"/>
            <p14:sldId id="382"/>
            <p14:sldId id="383"/>
            <p14:sldId id="384"/>
            <p14:sldId id="385"/>
            <p14:sldId id="386"/>
            <p14:sldId id="388"/>
            <p14:sldId id="390"/>
            <p14:sldId id="391"/>
            <p14:sldId id="392"/>
            <p14:sldId id="393"/>
            <p14:sldId id="394"/>
            <p14:sldId id="396"/>
            <p14:sldId id="398"/>
            <p14:sldId id="399"/>
            <p14:sldId id="400"/>
            <p14:sldId id="401"/>
            <p14:sldId id="402"/>
            <p14:sldId id="404"/>
            <p14:sldId id="406"/>
            <p14:sldId id="407"/>
            <p14:sldId id="408"/>
            <p14:sldId id="409"/>
            <p14:sldId id="410"/>
            <p14:sldId id="412"/>
            <p14:sldId id="414"/>
            <p14:sldId id="415"/>
            <p14:sldId id="416"/>
            <p14:sldId id="417"/>
            <p14:sldId id="419"/>
            <p14:sldId id="420"/>
            <p14:sldId id="422"/>
            <p14:sldId id="424"/>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4726"/>
    <a:srgbClr val="404040"/>
    <a:srgbClr val="FF9B45"/>
    <a:srgbClr val="DD462F"/>
    <a:srgbClr val="F8CFB6"/>
    <a:srgbClr val="F8CAB6"/>
    <a:srgbClr val="923922"/>
    <a:srgbClr val="F5F5F5"/>
    <a:srgbClr val="F2F2F2"/>
    <a:srgbClr val="D2B4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241" autoAdjust="0"/>
  </p:normalViewPr>
  <p:slideViewPr>
    <p:cSldViewPr snapToGrid="0">
      <p:cViewPr varScale="1">
        <p:scale>
          <a:sx n="72" d="100"/>
          <a:sy n="72" d="100"/>
        </p:scale>
        <p:origin x="660" y="7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93" d="100"/>
          <a:sy n="93" d="100"/>
        </p:scale>
        <p:origin x="2958" y="10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pt-BR"/>
          </a:p>
        </p:txBody>
      </p:sp>
      <p:sp>
        <p:nvSpPr>
          <p:cNvPr id="3" name="Espaço Reservado para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12E8EFE0-5F29-4A8F-882F-2C5E3702D946}" type="datetime1">
              <a:rPr lang="pt-BR" smtClean="0"/>
              <a:t>05/06/2023</a:t>
            </a:fld>
            <a:endParaRPr lang="pt-BR"/>
          </a:p>
        </p:txBody>
      </p:sp>
      <p:sp>
        <p:nvSpPr>
          <p:cNvPr id="4" name="Espaço Reservado para Rodapé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pt-BR"/>
          </a:p>
        </p:txBody>
      </p:sp>
      <p:sp>
        <p:nvSpPr>
          <p:cNvPr id="5" name="Espaço Reservado para o Número do Slid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C679768-A2FC-4D08-91F6-8DCE6C566B36}" type="slidenum">
              <a:rPr lang="pt-BR" smtClean="0"/>
              <a:t>‹nº›</a:t>
            </a:fld>
            <a:endParaRPr lang="pt-BR"/>
          </a:p>
        </p:txBody>
      </p:sp>
    </p:spTree>
    <p:extLst>
      <p:ext uri="{BB962C8B-B14F-4D97-AF65-F5344CB8AC3E}">
        <p14:creationId xmlns:p14="http://schemas.microsoft.com/office/powerpoint/2010/main" val="1830255166"/>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pt-BR" noProof="0"/>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C915AE-A572-46FB-8F05-B028884B90C4}" type="datetime1">
              <a:rPr lang="pt-BR" smtClean="0"/>
              <a:pPr/>
              <a:t>05/06/2023</a:t>
            </a:fld>
            <a:endParaRPr lang="pt-BR" dirty="0"/>
          </a:p>
        </p:txBody>
      </p:sp>
      <p:sp>
        <p:nvSpPr>
          <p:cNvPr id="4" name="Espaço Reservado para Imagem do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pt-BR" noProof="0"/>
          </a:p>
        </p:txBody>
      </p:sp>
      <p:sp>
        <p:nvSpPr>
          <p:cNvPr id="5" name="Espaço Reservado para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pt-BR" noProof="0"/>
          </a:p>
        </p:txBody>
      </p:sp>
      <p:sp>
        <p:nvSpPr>
          <p:cNvPr id="7" name="Espaço Reservado para o Número do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F61EA0F-A667-4B49-8422-0062BC55E249}" type="slidenum">
              <a:rPr lang="pt-BR" noProof="0" smtClean="0"/>
              <a:t>‹nº›</a:t>
            </a:fld>
            <a:endParaRPr lang="pt-BR" noProof="0"/>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o Slide 1"/>
          <p:cNvSpPr>
            <a:spLocks noGrp="1" noRot="1" noChangeAspect="1"/>
          </p:cNvSpPr>
          <p:nvPr>
            <p:ph type="sldImg"/>
          </p:nvPr>
        </p:nvSpPr>
        <p:spPr>
          <a:xfrm>
            <a:off x="685800" y="1143000"/>
            <a:ext cx="5486400" cy="3086100"/>
          </a:xfrm>
        </p:spPr>
      </p:sp>
      <p:sp>
        <p:nvSpPr>
          <p:cNvPr id="3" name="Espaço Reservado para Notas 2"/>
          <p:cNvSpPr>
            <a:spLocks noGrp="1"/>
          </p:cNvSpPr>
          <p:nvPr>
            <p:ph type="body" idx="1"/>
          </p:nvPr>
        </p:nvSpPr>
        <p:spPr/>
        <p:txBody>
          <a:bodyPr rtlCol="0"/>
          <a:lstStyle/>
          <a:p>
            <a:pPr rtl="0"/>
            <a:endParaRPr lang="pt-BR"/>
          </a:p>
        </p:txBody>
      </p:sp>
      <p:sp>
        <p:nvSpPr>
          <p:cNvPr id="4" name="Espaço Reservado para o Número do Slide 3"/>
          <p:cNvSpPr>
            <a:spLocks noGrp="1"/>
          </p:cNvSpPr>
          <p:nvPr>
            <p:ph type="sldNum" sz="quarter" idx="10"/>
          </p:nvPr>
        </p:nvSpPr>
        <p:spPr/>
        <p:txBody>
          <a:bodyPr rtlCol="0"/>
          <a:lstStyle/>
          <a:p>
            <a:pPr rtl="0"/>
            <a:fld id="{DF61EA0F-A667-4B49-8422-0062BC55E249}" type="slidenum">
              <a:rPr lang="pt-BR" smtClean="0"/>
              <a:t>1</a:t>
            </a:fld>
            <a:endParaRPr lang="pt-BR"/>
          </a:p>
        </p:txBody>
      </p:sp>
    </p:spTree>
    <p:extLst>
      <p:ext uri="{BB962C8B-B14F-4D97-AF65-F5344CB8AC3E}">
        <p14:creationId xmlns:p14="http://schemas.microsoft.com/office/powerpoint/2010/main" val="1011769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o Slide 1"/>
          <p:cNvSpPr>
            <a:spLocks noGrp="1" noRot="1" noChangeAspect="1"/>
          </p:cNvSpPr>
          <p:nvPr>
            <p:ph type="sldImg"/>
          </p:nvPr>
        </p:nvSpPr>
        <p:spPr>
          <a:xfrm>
            <a:off x="685800" y="1143000"/>
            <a:ext cx="5486400" cy="3086100"/>
          </a:xfrm>
        </p:spPr>
      </p:sp>
      <p:sp>
        <p:nvSpPr>
          <p:cNvPr id="3" name="Espaço Reservado para Notas 2"/>
          <p:cNvSpPr>
            <a:spLocks noGrp="1"/>
          </p:cNvSpPr>
          <p:nvPr>
            <p:ph type="body" idx="1"/>
          </p:nvPr>
        </p:nvSpPr>
        <p:spPr/>
        <p:txBody>
          <a:bodyPr rtlCol="0"/>
          <a:lstStyle/>
          <a:p>
            <a:pPr rtl="0"/>
            <a:endParaRPr lang="pt-BR"/>
          </a:p>
        </p:txBody>
      </p:sp>
      <p:sp>
        <p:nvSpPr>
          <p:cNvPr id="4" name="Espaço Reservado para o Número do Slide 3"/>
          <p:cNvSpPr>
            <a:spLocks noGrp="1"/>
          </p:cNvSpPr>
          <p:nvPr>
            <p:ph type="sldNum" sz="quarter" idx="10"/>
          </p:nvPr>
        </p:nvSpPr>
        <p:spPr/>
        <p:txBody>
          <a:bodyPr rtlCol="0"/>
          <a:lstStyle/>
          <a:p>
            <a:pPr rtl="0"/>
            <a:fld id="{DF61EA0F-A667-4B49-8422-0062BC55E249}" type="slidenum">
              <a:rPr lang="pt-BR" smtClean="0"/>
              <a:t>2</a:t>
            </a:fld>
            <a:endParaRPr lang="pt-BR"/>
          </a:p>
        </p:txBody>
      </p:sp>
    </p:spTree>
    <p:extLst>
      <p:ext uri="{BB962C8B-B14F-4D97-AF65-F5344CB8AC3E}">
        <p14:creationId xmlns:p14="http://schemas.microsoft.com/office/powerpoint/2010/main" val="1858279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o Slide 1"/>
          <p:cNvSpPr>
            <a:spLocks noGrp="1" noRot="1" noChangeAspect="1"/>
          </p:cNvSpPr>
          <p:nvPr>
            <p:ph type="sldImg"/>
          </p:nvPr>
        </p:nvSpPr>
        <p:spPr>
          <a:xfrm>
            <a:off x="685800" y="1143000"/>
            <a:ext cx="5486400" cy="3086100"/>
          </a:xfrm>
        </p:spPr>
      </p:sp>
      <p:sp>
        <p:nvSpPr>
          <p:cNvPr id="3" name="Espaço Reservado para Notas 2"/>
          <p:cNvSpPr>
            <a:spLocks noGrp="1"/>
          </p:cNvSpPr>
          <p:nvPr>
            <p:ph type="body" idx="1"/>
          </p:nvPr>
        </p:nvSpPr>
        <p:spPr/>
        <p:txBody>
          <a:bodyPr rtlCol="0"/>
          <a:lstStyle/>
          <a:p>
            <a:pPr rtl="0"/>
            <a:endParaRPr lang="pt-BR"/>
          </a:p>
        </p:txBody>
      </p:sp>
      <p:sp>
        <p:nvSpPr>
          <p:cNvPr id="4" name="Espaço Reservado para o Número do Slide 3"/>
          <p:cNvSpPr>
            <a:spLocks noGrp="1"/>
          </p:cNvSpPr>
          <p:nvPr>
            <p:ph type="sldNum" sz="quarter" idx="10"/>
          </p:nvPr>
        </p:nvSpPr>
        <p:spPr/>
        <p:txBody>
          <a:bodyPr rtlCol="0"/>
          <a:lstStyle/>
          <a:p>
            <a:pPr rtl="0"/>
            <a:fld id="{DF61EA0F-A667-4B49-8422-0062BC55E249}" type="slidenum">
              <a:rPr lang="pt-BR" smtClean="0"/>
              <a:t>3</a:t>
            </a:fld>
            <a:endParaRPr lang="pt-BR"/>
          </a:p>
        </p:txBody>
      </p:sp>
    </p:spTree>
    <p:extLst>
      <p:ext uri="{BB962C8B-B14F-4D97-AF65-F5344CB8AC3E}">
        <p14:creationId xmlns:p14="http://schemas.microsoft.com/office/powerpoint/2010/main" val="41468512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o Slide 1"/>
          <p:cNvSpPr>
            <a:spLocks noGrp="1" noRot="1" noChangeAspect="1"/>
          </p:cNvSpPr>
          <p:nvPr>
            <p:ph type="sldImg"/>
          </p:nvPr>
        </p:nvSpPr>
        <p:spPr>
          <a:xfrm>
            <a:off x="685800" y="1143000"/>
            <a:ext cx="5486400" cy="3086100"/>
          </a:xfrm>
        </p:spPr>
      </p:sp>
      <p:sp>
        <p:nvSpPr>
          <p:cNvPr id="3" name="Espaço Reservado para Notas 2"/>
          <p:cNvSpPr>
            <a:spLocks noGrp="1"/>
          </p:cNvSpPr>
          <p:nvPr>
            <p:ph type="body" idx="1"/>
          </p:nvPr>
        </p:nvSpPr>
        <p:spPr/>
        <p:txBody>
          <a:bodyPr rtlCol="0"/>
          <a:lstStyle/>
          <a:p>
            <a:pPr rtl="0"/>
            <a:endParaRPr lang="pt-BR"/>
          </a:p>
        </p:txBody>
      </p:sp>
      <p:sp>
        <p:nvSpPr>
          <p:cNvPr id="4" name="Espaço Reservado para o Número do Slide 3"/>
          <p:cNvSpPr>
            <a:spLocks noGrp="1"/>
          </p:cNvSpPr>
          <p:nvPr>
            <p:ph type="sldNum" sz="quarter" idx="10"/>
          </p:nvPr>
        </p:nvSpPr>
        <p:spPr/>
        <p:txBody>
          <a:bodyPr rtlCol="0"/>
          <a:lstStyle/>
          <a:p>
            <a:pPr rtl="0"/>
            <a:fld id="{DF61EA0F-A667-4B49-8422-0062BC55E249}" type="slidenum">
              <a:rPr lang="pt-BR" smtClean="0"/>
              <a:t>7</a:t>
            </a:fld>
            <a:endParaRPr lang="pt-BR"/>
          </a:p>
        </p:txBody>
      </p:sp>
    </p:spTree>
    <p:extLst>
      <p:ext uri="{BB962C8B-B14F-4D97-AF65-F5344CB8AC3E}">
        <p14:creationId xmlns:p14="http://schemas.microsoft.com/office/powerpoint/2010/main" val="21719881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o Slide 1"/>
          <p:cNvSpPr>
            <a:spLocks noGrp="1" noRot="1" noChangeAspect="1"/>
          </p:cNvSpPr>
          <p:nvPr>
            <p:ph type="sldImg"/>
          </p:nvPr>
        </p:nvSpPr>
        <p:spPr>
          <a:xfrm>
            <a:off x="685800" y="1143000"/>
            <a:ext cx="5486400" cy="3086100"/>
          </a:xfrm>
        </p:spPr>
      </p:sp>
      <p:sp>
        <p:nvSpPr>
          <p:cNvPr id="3" name="Espaço Reservado para Notas 2"/>
          <p:cNvSpPr>
            <a:spLocks noGrp="1"/>
          </p:cNvSpPr>
          <p:nvPr>
            <p:ph type="body" idx="1"/>
          </p:nvPr>
        </p:nvSpPr>
        <p:spPr/>
        <p:txBody>
          <a:bodyPr rtlCol="0"/>
          <a:lstStyle/>
          <a:p>
            <a:pPr rtl="0"/>
            <a:endParaRPr lang="pt-BR"/>
          </a:p>
        </p:txBody>
      </p:sp>
      <p:sp>
        <p:nvSpPr>
          <p:cNvPr id="4" name="Espaço Reservado para o Número do Slide 3"/>
          <p:cNvSpPr>
            <a:spLocks noGrp="1"/>
          </p:cNvSpPr>
          <p:nvPr>
            <p:ph type="sldNum" sz="quarter" idx="10"/>
          </p:nvPr>
        </p:nvSpPr>
        <p:spPr/>
        <p:txBody>
          <a:bodyPr rtlCol="0"/>
          <a:lstStyle/>
          <a:p>
            <a:pPr rtl="0"/>
            <a:fld id="{DF61EA0F-A667-4B49-8422-0062BC55E249}" type="slidenum">
              <a:rPr lang="pt-BR" smtClean="0"/>
              <a:t>12</a:t>
            </a:fld>
            <a:endParaRPr lang="pt-BR"/>
          </a:p>
        </p:txBody>
      </p:sp>
    </p:spTree>
    <p:extLst>
      <p:ext uri="{BB962C8B-B14F-4D97-AF65-F5344CB8AC3E}">
        <p14:creationId xmlns:p14="http://schemas.microsoft.com/office/powerpoint/2010/main" val="21281585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o Slide 1"/>
          <p:cNvSpPr>
            <a:spLocks noGrp="1" noRot="1" noChangeAspect="1"/>
          </p:cNvSpPr>
          <p:nvPr>
            <p:ph type="sldImg"/>
          </p:nvPr>
        </p:nvSpPr>
        <p:spPr>
          <a:xfrm>
            <a:off x="685800" y="1143000"/>
            <a:ext cx="5486400" cy="3086100"/>
          </a:xfrm>
        </p:spPr>
      </p:sp>
      <p:sp>
        <p:nvSpPr>
          <p:cNvPr id="3" name="Espaço Reservado para Notas 2"/>
          <p:cNvSpPr>
            <a:spLocks noGrp="1"/>
          </p:cNvSpPr>
          <p:nvPr>
            <p:ph type="body" idx="1"/>
          </p:nvPr>
        </p:nvSpPr>
        <p:spPr/>
        <p:txBody>
          <a:bodyPr rtlCol="0"/>
          <a:lstStyle/>
          <a:p>
            <a:pPr rtl="0"/>
            <a:endParaRPr lang="pt-BR"/>
          </a:p>
        </p:txBody>
      </p:sp>
      <p:sp>
        <p:nvSpPr>
          <p:cNvPr id="4" name="Espaço Reservado para o Número do Slide 3"/>
          <p:cNvSpPr>
            <a:spLocks noGrp="1"/>
          </p:cNvSpPr>
          <p:nvPr>
            <p:ph type="sldNum" sz="quarter" idx="10"/>
          </p:nvPr>
        </p:nvSpPr>
        <p:spPr/>
        <p:txBody>
          <a:bodyPr rtlCol="0"/>
          <a:lstStyle/>
          <a:p>
            <a:pPr rtl="0"/>
            <a:fld id="{DF61EA0F-A667-4B49-8422-0062BC55E249}" type="slidenum">
              <a:rPr lang="pt-BR" smtClean="0"/>
              <a:t>18</a:t>
            </a:fld>
            <a:endParaRPr lang="pt-BR"/>
          </a:p>
        </p:txBody>
      </p:sp>
    </p:spTree>
    <p:extLst>
      <p:ext uri="{BB962C8B-B14F-4D97-AF65-F5344CB8AC3E}">
        <p14:creationId xmlns:p14="http://schemas.microsoft.com/office/powerpoint/2010/main" val="20156795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o Slide 1"/>
          <p:cNvSpPr>
            <a:spLocks noGrp="1" noRot="1" noChangeAspect="1"/>
          </p:cNvSpPr>
          <p:nvPr>
            <p:ph type="sldImg"/>
          </p:nvPr>
        </p:nvSpPr>
        <p:spPr>
          <a:xfrm>
            <a:off x="685800" y="1143000"/>
            <a:ext cx="5486400" cy="3086100"/>
          </a:xfrm>
        </p:spPr>
      </p:sp>
      <p:sp>
        <p:nvSpPr>
          <p:cNvPr id="3" name="Espaço Reservado para Notas 2"/>
          <p:cNvSpPr>
            <a:spLocks noGrp="1"/>
          </p:cNvSpPr>
          <p:nvPr>
            <p:ph type="body" idx="1"/>
          </p:nvPr>
        </p:nvSpPr>
        <p:spPr/>
        <p:txBody>
          <a:bodyPr rtlCol="0"/>
          <a:lstStyle/>
          <a:p>
            <a:pPr rtl="0"/>
            <a:endParaRPr lang="pt-BR"/>
          </a:p>
        </p:txBody>
      </p:sp>
      <p:sp>
        <p:nvSpPr>
          <p:cNvPr id="4" name="Espaço Reservado para o Número do Slide 3"/>
          <p:cNvSpPr>
            <a:spLocks noGrp="1"/>
          </p:cNvSpPr>
          <p:nvPr>
            <p:ph type="sldNum" sz="quarter" idx="10"/>
          </p:nvPr>
        </p:nvSpPr>
        <p:spPr/>
        <p:txBody>
          <a:bodyPr rtlCol="0"/>
          <a:lstStyle/>
          <a:p>
            <a:pPr rtl="0"/>
            <a:fld id="{DF61EA0F-A667-4B49-8422-0062BC55E249}" type="slidenum">
              <a:rPr lang="pt-BR" smtClean="0"/>
              <a:t>24</a:t>
            </a:fld>
            <a:endParaRPr lang="pt-BR"/>
          </a:p>
        </p:txBody>
      </p:sp>
    </p:spTree>
    <p:extLst>
      <p:ext uri="{BB962C8B-B14F-4D97-AF65-F5344CB8AC3E}">
        <p14:creationId xmlns:p14="http://schemas.microsoft.com/office/powerpoint/2010/main" val="36576585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o Slide 1"/>
          <p:cNvSpPr>
            <a:spLocks noGrp="1" noRot="1" noChangeAspect="1"/>
          </p:cNvSpPr>
          <p:nvPr>
            <p:ph type="sldImg"/>
          </p:nvPr>
        </p:nvSpPr>
        <p:spPr>
          <a:xfrm>
            <a:off x="685800" y="1143000"/>
            <a:ext cx="5486400" cy="3086100"/>
          </a:xfrm>
        </p:spPr>
      </p:sp>
      <p:sp>
        <p:nvSpPr>
          <p:cNvPr id="3" name="Espaço Reservado para Notas 2"/>
          <p:cNvSpPr>
            <a:spLocks noGrp="1"/>
          </p:cNvSpPr>
          <p:nvPr>
            <p:ph type="body" idx="1"/>
          </p:nvPr>
        </p:nvSpPr>
        <p:spPr/>
        <p:txBody>
          <a:bodyPr rtlCol="0"/>
          <a:lstStyle/>
          <a:p>
            <a:pPr rtl="0"/>
            <a:endParaRPr lang="pt-BR"/>
          </a:p>
        </p:txBody>
      </p:sp>
      <p:sp>
        <p:nvSpPr>
          <p:cNvPr id="4" name="Espaço Reservado para o Número do Slide 3"/>
          <p:cNvSpPr>
            <a:spLocks noGrp="1"/>
          </p:cNvSpPr>
          <p:nvPr>
            <p:ph type="sldNum" sz="quarter" idx="10"/>
          </p:nvPr>
        </p:nvSpPr>
        <p:spPr/>
        <p:txBody>
          <a:bodyPr rtlCol="0"/>
          <a:lstStyle/>
          <a:p>
            <a:pPr rtl="0"/>
            <a:fld id="{DF61EA0F-A667-4B49-8422-0062BC55E249}" type="slidenum">
              <a:rPr lang="pt-BR" smtClean="0"/>
              <a:t>30</a:t>
            </a:fld>
            <a:endParaRPr lang="pt-BR"/>
          </a:p>
        </p:txBody>
      </p:sp>
    </p:spTree>
    <p:extLst>
      <p:ext uri="{BB962C8B-B14F-4D97-AF65-F5344CB8AC3E}">
        <p14:creationId xmlns:p14="http://schemas.microsoft.com/office/powerpoint/2010/main" val="6981542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o Slide 1"/>
          <p:cNvSpPr>
            <a:spLocks noGrp="1" noRot="1" noChangeAspect="1"/>
          </p:cNvSpPr>
          <p:nvPr>
            <p:ph type="sldImg"/>
          </p:nvPr>
        </p:nvSpPr>
        <p:spPr>
          <a:xfrm>
            <a:off x="685800" y="1143000"/>
            <a:ext cx="5486400" cy="3086100"/>
          </a:xfrm>
        </p:spPr>
      </p:sp>
      <p:sp>
        <p:nvSpPr>
          <p:cNvPr id="3" name="Espaço Reservado para Notas 2"/>
          <p:cNvSpPr>
            <a:spLocks noGrp="1"/>
          </p:cNvSpPr>
          <p:nvPr>
            <p:ph type="body" idx="1"/>
          </p:nvPr>
        </p:nvSpPr>
        <p:spPr/>
        <p:txBody>
          <a:bodyPr rtlCol="0"/>
          <a:lstStyle/>
          <a:p>
            <a:pPr rtl="0"/>
            <a:endParaRPr lang="pt-BR"/>
          </a:p>
        </p:txBody>
      </p:sp>
      <p:sp>
        <p:nvSpPr>
          <p:cNvPr id="4" name="Espaço Reservado para o Número do Slide 3"/>
          <p:cNvSpPr>
            <a:spLocks noGrp="1"/>
          </p:cNvSpPr>
          <p:nvPr>
            <p:ph type="sldNum" sz="quarter" idx="10"/>
          </p:nvPr>
        </p:nvSpPr>
        <p:spPr/>
        <p:txBody>
          <a:bodyPr rtlCol="0"/>
          <a:lstStyle/>
          <a:p>
            <a:pPr rtl="0"/>
            <a:fld id="{DF61EA0F-A667-4B49-8422-0062BC55E249}" type="slidenum">
              <a:rPr lang="pt-BR" smtClean="0"/>
              <a:t>36</a:t>
            </a:fld>
            <a:endParaRPr lang="pt-BR"/>
          </a:p>
        </p:txBody>
      </p:sp>
    </p:spTree>
    <p:extLst>
      <p:ext uri="{BB962C8B-B14F-4D97-AF65-F5344CB8AC3E}">
        <p14:creationId xmlns:p14="http://schemas.microsoft.com/office/powerpoint/2010/main" val="18817585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lide de Título">
    <p:spTree>
      <p:nvGrpSpPr>
        <p:cNvPr id="1" name=""/>
        <p:cNvGrpSpPr/>
        <p:nvPr/>
      </p:nvGrpSpPr>
      <p:grpSpPr>
        <a:xfrm>
          <a:off x="0" y="0"/>
          <a:ext cx="0" cy="0"/>
          <a:chOff x="0" y="0"/>
          <a:chExt cx="0" cy="0"/>
        </a:xfrm>
      </p:grpSpPr>
      <p:sp>
        <p:nvSpPr>
          <p:cNvPr id="7" name="Retângulo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BR" sz="1800" noProof="0"/>
          </a:p>
        </p:txBody>
      </p:sp>
      <p:sp>
        <p:nvSpPr>
          <p:cNvPr id="2" name="Título 1"/>
          <p:cNvSpPr>
            <a:spLocks noGrp="1"/>
          </p:cNvSpPr>
          <p:nvPr>
            <p:ph type="title" hasCustomPrompt="1"/>
          </p:nvPr>
        </p:nvSpPr>
        <p:spPr/>
        <p:txBody>
          <a:bodyPr rtlCol="0"/>
          <a:lstStyle/>
          <a:p>
            <a:pPr rtl="0"/>
            <a:r>
              <a:rPr lang="pt-BR" noProof="0"/>
              <a:t>Clique para editar o estilo de título Mestre</a:t>
            </a:r>
          </a:p>
        </p:txBody>
      </p:sp>
    </p:spTree>
    <p:extLst>
      <p:ext uri="{BB962C8B-B14F-4D97-AF65-F5344CB8AC3E}">
        <p14:creationId xmlns:p14="http://schemas.microsoft.com/office/powerpoint/2010/main" val="1718549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ítulo e Conteúdo">
    <p:spTree>
      <p:nvGrpSpPr>
        <p:cNvPr id="1" name=""/>
        <p:cNvGrpSpPr/>
        <p:nvPr/>
      </p:nvGrpSpPr>
      <p:grpSpPr>
        <a:xfrm>
          <a:off x="0" y="0"/>
          <a:ext cx="0" cy="0"/>
          <a:chOff x="0" y="0"/>
          <a:chExt cx="0" cy="0"/>
        </a:xfrm>
      </p:grpSpPr>
      <p:sp>
        <p:nvSpPr>
          <p:cNvPr id="9" name="Retângulo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rtl="0"/>
            <a:endParaRPr lang="pt-BR" sz="1800" noProof="0"/>
          </a:p>
        </p:txBody>
      </p:sp>
      <p:cxnSp>
        <p:nvCxnSpPr>
          <p:cNvPr id="12" name="Conector Reto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ítulo 3"/>
          <p:cNvSpPr>
            <a:spLocks noGrp="1"/>
          </p:cNvSpPr>
          <p:nvPr>
            <p:ph type="title" hasCustomPrompt="1"/>
          </p:nvPr>
        </p:nvSpPr>
        <p:spPr>
          <a:xfrm>
            <a:off x="521207" y="448056"/>
            <a:ext cx="6877119" cy="640080"/>
          </a:xfrm>
        </p:spPr>
        <p:txBody>
          <a:bodyPr rtlCol="0" anchor="b" anchorCtr="0">
            <a:normAutofit/>
          </a:bodyPr>
          <a:lstStyle>
            <a:lvl1pPr>
              <a:defRPr sz="2800">
                <a:solidFill>
                  <a:schemeClr val="bg2">
                    <a:lumMod val="25000"/>
                  </a:schemeClr>
                </a:solidFill>
              </a:defRPr>
            </a:lvl1pPr>
          </a:lstStyle>
          <a:p>
            <a:pPr rtl="0"/>
            <a:r>
              <a:rPr lang="pt-BR" noProof="0"/>
              <a:t>Clique para editar o estilo de título Mestre</a:t>
            </a:r>
          </a:p>
        </p:txBody>
      </p:sp>
      <p:sp>
        <p:nvSpPr>
          <p:cNvPr id="3" name="Espaço Reservado para Conteúdo 2"/>
          <p:cNvSpPr>
            <a:spLocks noGrp="1"/>
          </p:cNvSpPr>
          <p:nvPr>
            <p:ph sz="quarter" idx="10" hasCustomPrompt="1"/>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defRPr>
            </a:lvl1pPr>
            <a:lvl2pPr>
              <a:defRPr lang="en-US" sz="1200" smtClean="0">
                <a:solidFill>
                  <a:schemeClr val="tx1">
                    <a:lumMod val="75000"/>
                    <a:lumOff val="25000"/>
                  </a:schemeClr>
                </a:solidFill>
              </a:defRPr>
            </a:lvl2pPr>
            <a:lvl3pPr>
              <a:defRPr lang="en-US" sz="1200" smtClean="0">
                <a:solidFill>
                  <a:schemeClr val="tx1">
                    <a:lumMod val="75000"/>
                    <a:lumOff val="25000"/>
                  </a:schemeClr>
                </a:solidFill>
              </a:defRPr>
            </a:lvl3pPr>
            <a:lvl4pPr>
              <a:defRPr lang="en-US" sz="1200" smtClean="0">
                <a:solidFill>
                  <a:schemeClr val="tx1">
                    <a:lumMod val="75000"/>
                    <a:lumOff val="25000"/>
                  </a:schemeClr>
                </a:solidFill>
              </a:defRPr>
            </a:lvl4pPr>
            <a:lvl5pPr>
              <a:defRPr lang="en-US" sz="1200">
                <a:solidFill>
                  <a:schemeClr val="tx1">
                    <a:lumMod val="75000"/>
                    <a:lumOff val="25000"/>
                  </a:schemeClr>
                </a:solidFill>
              </a:defRPr>
            </a:lvl5pPr>
          </a:lstStyle>
          <a:p>
            <a:pPr marL="0" lvl="0" indent="0" rtl="0">
              <a:lnSpc>
                <a:spcPct val="150000"/>
              </a:lnSpc>
              <a:spcBef>
                <a:spcPts val="1000"/>
              </a:spcBef>
              <a:spcAft>
                <a:spcPts val="1200"/>
              </a:spcAft>
              <a:buNone/>
            </a:pPr>
            <a:r>
              <a:rPr lang="pt-BR" noProof="0" dirty="0"/>
              <a:t>Clique para editar o texto Mestre</a:t>
            </a:r>
          </a:p>
          <a:p>
            <a:pPr marL="0" lvl="1" indent="0" rtl="0">
              <a:lnSpc>
                <a:spcPct val="150000"/>
              </a:lnSpc>
              <a:spcBef>
                <a:spcPts val="1000"/>
              </a:spcBef>
              <a:spcAft>
                <a:spcPts val="1200"/>
              </a:spcAft>
              <a:buNone/>
            </a:pPr>
            <a:r>
              <a:rPr lang="pt-BR" noProof="0" dirty="0"/>
              <a:t>Segundo nível</a:t>
            </a:r>
          </a:p>
          <a:p>
            <a:pPr marL="0" lvl="2" indent="0" rtl="0">
              <a:lnSpc>
                <a:spcPct val="150000"/>
              </a:lnSpc>
              <a:spcBef>
                <a:spcPts val="1000"/>
              </a:spcBef>
              <a:spcAft>
                <a:spcPts val="1200"/>
              </a:spcAft>
              <a:buNone/>
            </a:pPr>
            <a:r>
              <a:rPr lang="pt-BR" noProof="0" dirty="0"/>
              <a:t>Terceiro nível</a:t>
            </a:r>
          </a:p>
          <a:p>
            <a:pPr marL="0" lvl="3" indent="0" rtl="0">
              <a:lnSpc>
                <a:spcPct val="150000"/>
              </a:lnSpc>
              <a:spcBef>
                <a:spcPts val="1000"/>
              </a:spcBef>
              <a:spcAft>
                <a:spcPts val="1200"/>
              </a:spcAft>
              <a:buNone/>
            </a:pPr>
            <a:r>
              <a:rPr lang="pt-BR" noProof="0" dirty="0"/>
              <a:t>Quarto nível</a:t>
            </a:r>
          </a:p>
          <a:p>
            <a:pPr marL="0" lvl="4" indent="0" rtl="0">
              <a:lnSpc>
                <a:spcPct val="150000"/>
              </a:lnSpc>
              <a:spcBef>
                <a:spcPts val="1000"/>
              </a:spcBef>
              <a:spcAft>
                <a:spcPts val="1200"/>
              </a:spcAft>
              <a:buNone/>
            </a:pPr>
            <a:r>
              <a:rPr lang="pt-BR" noProof="0" dirty="0"/>
              <a:t>Quinto nível</a:t>
            </a:r>
          </a:p>
        </p:txBody>
      </p:sp>
      <p:sp>
        <p:nvSpPr>
          <p:cNvPr id="6" name="Espaço Reservado para Data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pPr rtl="0"/>
            <a:fld id="{DFFABA16-A60E-4C58-9DC9-284576B05B35}" type="datetime1">
              <a:rPr lang="pt-BR" noProof="0" smtClean="0"/>
              <a:t>05/06/2023</a:t>
            </a:fld>
            <a:endParaRPr lang="pt-BR" noProof="0"/>
          </a:p>
        </p:txBody>
      </p:sp>
      <p:sp>
        <p:nvSpPr>
          <p:cNvPr id="7" name="Espaço Reservado para Rodapé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pPr rtl="0"/>
            <a:endParaRPr lang="pt-BR" noProof="0"/>
          </a:p>
        </p:txBody>
      </p:sp>
      <p:sp>
        <p:nvSpPr>
          <p:cNvPr id="8" name="Espaço Reservado para o Número do Slide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pPr rtl="0"/>
            <a:fld id="{9860EDB8-5305-433F-BE41-D7A86D811DB3}" type="slidenum">
              <a:rPr lang="pt-BR" noProof="0" smtClean="0"/>
              <a:pPr rtl="0"/>
              <a:t>‹nº›</a:t>
            </a:fld>
            <a:endParaRPr lang="pt-BR" noProof="0"/>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abeçalho da seção">
    <p:spTree>
      <p:nvGrpSpPr>
        <p:cNvPr id="1" name=""/>
        <p:cNvGrpSpPr/>
        <p:nvPr/>
      </p:nvGrpSpPr>
      <p:grpSpPr>
        <a:xfrm>
          <a:off x="0" y="0"/>
          <a:ext cx="0" cy="0"/>
          <a:chOff x="0" y="0"/>
          <a:chExt cx="0" cy="0"/>
        </a:xfrm>
      </p:grpSpPr>
      <p:sp>
        <p:nvSpPr>
          <p:cNvPr id="9" name="Retângulo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BR" sz="1800" noProof="0"/>
          </a:p>
        </p:txBody>
      </p:sp>
      <p:sp>
        <p:nvSpPr>
          <p:cNvPr id="10" name="Retângulo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BR" sz="1800" noProof="0"/>
          </a:p>
        </p:txBody>
      </p:sp>
      <p:sp>
        <p:nvSpPr>
          <p:cNvPr id="2" name="Título 1"/>
          <p:cNvSpPr>
            <a:spLocks noGrp="1"/>
          </p:cNvSpPr>
          <p:nvPr>
            <p:ph type="title" hasCustomPrompt="1"/>
          </p:nvPr>
        </p:nvSpPr>
        <p:spPr>
          <a:xfrm>
            <a:off x="521208" y="1536192"/>
            <a:ext cx="6876288" cy="640080"/>
          </a:xfrm>
        </p:spPr>
        <p:txBody>
          <a:bodyPr rtlCol="0">
            <a:normAutofit/>
          </a:bodyPr>
          <a:lstStyle>
            <a:lvl1pPr>
              <a:defRPr sz="3600">
                <a:solidFill>
                  <a:schemeClr val="bg1"/>
                </a:solidFill>
              </a:defRPr>
            </a:lvl1pPr>
          </a:lstStyle>
          <a:p>
            <a:pPr rtl="0"/>
            <a:r>
              <a:rPr lang="pt-BR" noProof="0"/>
              <a:t>Clique para editar o estilo de título Mestre</a:t>
            </a:r>
          </a:p>
        </p:txBody>
      </p:sp>
      <p:sp>
        <p:nvSpPr>
          <p:cNvPr id="7" name="Espaço Reservado para Conteúdo 6"/>
          <p:cNvSpPr>
            <a:spLocks noGrp="1"/>
          </p:cNvSpPr>
          <p:nvPr>
            <p:ph sz="quarter" idx="13" hasCustomPrompt="1"/>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rtl="0">
              <a:lnSpc>
                <a:spcPct val="150000"/>
              </a:lnSpc>
              <a:spcBef>
                <a:spcPts val="1000"/>
              </a:spcBef>
              <a:spcAft>
                <a:spcPts val="1200"/>
              </a:spcAft>
              <a:buNone/>
            </a:pPr>
            <a:r>
              <a:rPr lang="pt-BR" noProof="0"/>
              <a:t>Clique para editar o texto Mestre</a:t>
            </a:r>
          </a:p>
          <a:p>
            <a:pPr marL="0" lvl="1" indent="0" rtl="0">
              <a:lnSpc>
                <a:spcPct val="150000"/>
              </a:lnSpc>
              <a:spcBef>
                <a:spcPts val="1000"/>
              </a:spcBef>
              <a:spcAft>
                <a:spcPts val="1200"/>
              </a:spcAft>
              <a:buNone/>
            </a:pPr>
            <a:r>
              <a:rPr lang="pt-BR" noProof="0"/>
              <a:t>Segundo nível</a:t>
            </a:r>
          </a:p>
          <a:p>
            <a:pPr marL="0" lvl="2" indent="0" rtl="0">
              <a:lnSpc>
                <a:spcPct val="150000"/>
              </a:lnSpc>
              <a:spcBef>
                <a:spcPts val="1000"/>
              </a:spcBef>
              <a:spcAft>
                <a:spcPts val="1200"/>
              </a:spcAft>
              <a:buNone/>
            </a:pPr>
            <a:r>
              <a:rPr lang="pt-BR" noProof="0"/>
              <a:t>Terceiro nível</a:t>
            </a:r>
          </a:p>
          <a:p>
            <a:pPr marL="0" lvl="3" indent="0" rtl="0">
              <a:lnSpc>
                <a:spcPct val="150000"/>
              </a:lnSpc>
              <a:spcBef>
                <a:spcPts val="1000"/>
              </a:spcBef>
              <a:spcAft>
                <a:spcPts val="1200"/>
              </a:spcAft>
              <a:buNone/>
            </a:pPr>
            <a:r>
              <a:rPr lang="pt-BR" noProof="0"/>
              <a:t>Quarto nível</a:t>
            </a:r>
          </a:p>
          <a:p>
            <a:pPr marL="0" lvl="4" indent="0" rtl="0">
              <a:lnSpc>
                <a:spcPct val="150000"/>
              </a:lnSpc>
              <a:spcBef>
                <a:spcPts val="1000"/>
              </a:spcBef>
              <a:spcAft>
                <a:spcPts val="1200"/>
              </a:spcAft>
              <a:buNone/>
            </a:pPr>
            <a:r>
              <a:rPr lang="pt-BR" noProof="0"/>
              <a:t>Quinto nível</a:t>
            </a:r>
          </a:p>
        </p:txBody>
      </p:sp>
    </p:spTree>
    <p:extLst>
      <p:ext uri="{BB962C8B-B14F-4D97-AF65-F5344CB8AC3E}">
        <p14:creationId xmlns:p14="http://schemas.microsoft.com/office/powerpoint/2010/main" val="133565553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tângulo 6"/>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rtl="0"/>
            <a:endParaRPr lang="pt-BR" sz="1800" noProof="0"/>
          </a:p>
        </p:txBody>
      </p:sp>
      <p:sp>
        <p:nvSpPr>
          <p:cNvPr id="2" name="Espaço Reservado para Título 1"/>
          <p:cNvSpPr>
            <a:spLocks noGrp="1"/>
          </p:cNvSpPr>
          <p:nvPr>
            <p:ph type="title"/>
          </p:nvPr>
        </p:nvSpPr>
        <p:spPr>
          <a:xfrm>
            <a:off x="521208" y="448056"/>
            <a:ext cx="6876288" cy="640080"/>
          </a:xfrm>
          <a:prstGeom prst="rect">
            <a:avLst/>
          </a:prstGeom>
        </p:spPr>
        <p:txBody>
          <a:bodyPr vert="horz" lIns="91440" tIns="45720" rIns="91440" bIns="45720" rtlCol="0" anchor="b" anchorCtr="0">
            <a:normAutofit/>
          </a:bodyPr>
          <a:lstStyle/>
          <a:p>
            <a:pPr rtl="0"/>
            <a:r>
              <a:rPr lang="pt-BR" noProof="0"/>
              <a:t>Clique para editar o estilo de título Mestre</a:t>
            </a:r>
          </a:p>
        </p:txBody>
      </p:sp>
      <p:sp>
        <p:nvSpPr>
          <p:cNvPr id="3" name="Espaço Reservado para Texto 2"/>
          <p:cNvSpPr>
            <a:spLocks noGrp="1"/>
          </p:cNvSpPr>
          <p:nvPr>
            <p:ph type="body" idx="1"/>
          </p:nvPr>
        </p:nvSpPr>
        <p:spPr>
          <a:xfrm>
            <a:off x="539496" y="1435608"/>
            <a:ext cx="4416552" cy="3977640"/>
          </a:xfrm>
          <a:prstGeom prst="rect">
            <a:avLst/>
          </a:prstGeom>
        </p:spPr>
        <p:txBody>
          <a:bodyPr vert="horz" lIns="91440" tIns="45720" rIns="91440" bIns="45720" rtlCol="0">
            <a:normAutofit/>
          </a:bodyPr>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Data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pPr rtl="0"/>
            <a:fld id="{495CCA5C-24EB-4738-B463-0ADFEF5D3564}" type="datetime1">
              <a:rPr lang="pt-BR" noProof="0" smtClean="0"/>
              <a:t>05/06/2023</a:t>
            </a:fld>
            <a:endParaRPr lang="pt-BR" noProof="0" dirty="0"/>
          </a:p>
        </p:txBody>
      </p:sp>
      <p:sp>
        <p:nvSpPr>
          <p:cNvPr id="5" name="Espaço Reservado para Rodapé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pPr rtl="0"/>
            <a:endParaRPr lang="pt-BR" noProof="0"/>
          </a:p>
        </p:txBody>
      </p:sp>
      <p:sp>
        <p:nvSpPr>
          <p:cNvPr id="6" name="Espaço Reservado para o Número do Slide 5"/>
          <p:cNvSpPr>
            <a:spLocks noGrp="1"/>
          </p:cNvSpPr>
          <p:nvPr>
            <p:ph type="sldNum" sz="quarter" idx="4"/>
          </p:nvPr>
        </p:nvSpPr>
        <p:spPr>
          <a:xfrm>
            <a:off x="8375904"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pPr rtl="0"/>
            <a:fld id="{9860EDB8-5305-433F-BE41-D7A86D811DB3}" type="slidenum">
              <a:rPr lang="pt-BR" noProof="0" smtClean="0"/>
              <a:pPr rtl="0"/>
              <a:t>‹nº›</a:t>
            </a:fld>
            <a:endParaRPr lang="pt-BR" noProof="0"/>
          </a:p>
        </p:txBody>
      </p:sp>
      <p:cxnSp>
        <p:nvCxnSpPr>
          <p:cNvPr id="8" name="Conector Reto 7"/>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hf sldNum="0" hdr="0" ftr="0" dt="0"/>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management30.com/blog/personal-maps-connecting-teams-improving-team-collaboration/"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hbr.org/2017/02/how-spotify-balances-employee-autonomy-and-accountability"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hyperlink" Target="https://management30.com/practice/kudo-cards/"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hyperlink" Target="https://www.forbes.com/sites/worldeconomicforum/2016/02/03/these-3-management-styles-belong-in-the-past/?sh=167230242a18"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838200" y="1164324"/>
            <a:ext cx="10515600" cy="2387600"/>
          </a:xfrm>
        </p:spPr>
        <p:txBody>
          <a:bodyPr rtlCol="0" anchor="ctr" anchorCtr="0">
            <a:normAutofit/>
          </a:bodyPr>
          <a:lstStyle/>
          <a:p>
            <a:pPr rtl="0"/>
            <a:r>
              <a:rPr lang="pt-BR" sz="4800" b="1" dirty="0">
                <a:solidFill>
                  <a:schemeClr val="bg1"/>
                </a:solidFill>
              </a:rPr>
              <a:t>Business </a:t>
            </a:r>
            <a:r>
              <a:rPr lang="pt-BR" sz="4800" b="1" dirty="0" err="1">
                <a:solidFill>
                  <a:schemeClr val="bg1"/>
                </a:solidFill>
              </a:rPr>
              <a:t>Agility</a:t>
            </a:r>
            <a:r>
              <a:rPr lang="pt-BR" sz="4800" b="1" dirty="0">
                <a:solidFill>
                  <a:schemeClr val="bg1"/>
                </a:solidFill>
              </a:rPr>
              <a:t> T5 - ONE</a:t>
            </a:r>
          </a:p>
        </p:txBody>
      </p:sp>
      <p:sp>
        <p:nvSpPr>
          <p:cNvPr id="3" name="Subtítulo 2"/>
          <p:cNvSpPr>
            <a:spLocks noGrp="1"/>
          </p:cNvSpPr>
          <p:nvPr>
            <p:ph type="subTitle" idx="4294967295"/>
          </p:nvPr>
        </p:nvSpPr>
        <p:spPr>
          <a:xfrm>
            <a:off x="855619" y="2933105"/>
            <a:ext cx="11124346" cy="1137793"/>
          </a:xfrm>
        </p:spPr>
        <p:txBody>
          <a:bodyPr rtlCol="0">
            <a:normAutofit fontScale="70000" lnSpcReduction="20000"/>
          </a:bodyPr>
          <a:lstStyle/>
          <a:p>
            <a:pPr marL="0" indent="0" rtl="0">
              <a:buNone/>
            </a:pPr>
            <a:r>
              <a:rPr lang="pt-BR" sz="3600" b="1" i="0" dirty="0">
                <a:solidFill>
                  <a:srgbClr val="FFFFFF"/>
                </a:solidFill>
                <a:effectLst/>
                <a:latin typeface="Open sans" panose="020B0606030504020204" pitchFamily="34" charset="0"/>
              </a:rPr>
              <a:t>Gestão Ágil: liderando a mudança em um ambiente de agilidade</a:t>
            </a:r>
            <a:endParaRPr lang="pt-BR" sz="2400" dirty="0">
              <a:solidFill>
                <a:schemeClr val="bg1"/>
              </a:solidFill>
              <a:latin typeface="+mj-lt"/>
            </a:endParaRPr>
          </a:p>
        </p:txBody>
      </p:sp>
    </p:spTree>
    <p:extLst>
      <p:ext uri="{BB962C8B-B14F-4D97-AF65-F5344CB8AC3E}">
        <p14:creationId xmlns:p14="http://schemas.microsoft.com/office/powerpoint/2010/main" val="2471807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19F48FC-5BF2-587B-27DB-B2B62B1D5378}"/>
              </a:ext>
            </a:extLst>
          </p:cNvPr>
          <p:cNvSpPr>
            <a:spLocks noGrp="1"/>
          </p:cNvSpPr>
          <p:nvPr>
            <p:ph type="title"/>
          </p:nvPr>
        </p:nvSpPr>
        <p:spPr/>
        <p:txBody>
          <a:bodyPr/>
          <a:lstStyle/>
          <a:p>
            <a:r>
              <a:rPr lang="pt-BR" dirty="0"/>
              <a:t>Ambiguidade</a:t>
            </a:r>
          </a:p>
        </p:txBody>
      </p:sp>
      <p:sp>
        <p:nvSpPr>
          <p:cNvPr id="3" name="Espaço Reservado para Conteúdo 2">
            <a:extLst>
              <a:ext uri="{FF2B5EF4-FFF2-40B4-BE49-F238E27FC236}">
                <a16:creationId xmlns:a16="http://schemas.microsoft.com/office/drawing/2014/main" id="{E611BA4B-3DC7-CB3F-488C-C94733D7CC44}"/>
              </a:ext>
            </a:extLst>
          </p:cNvPr>
          <p:cNvSpPr>
            <a:spLocks noGrp="1"/>
          </p:cNvSpPr>
          <p:nvPr>
            <p:ph sz="quarter" idx="10"/>
          </p:nvPr>
        </p:nvSpPr>
        <p:spPr>
          <a:xfrm>
            <a:off x="539496" y="1435608"/>
            <a:ext cx="5079426" cy="3977640"/>
          </a:xfrm>
        </p:spPr>
        <p:txBody>
          <a:bodyPr>
            <a:normAutofit/>
          </a:bodyPr>
          <a:lstStyle/>
          <a:p>
            <a:r>
              <a:rPr lang="pt-BR" sz="1400" b="0" i="0" dirty="0">
                <a:solidFill>
                  <a:srgbClr val="3D464D"/>
                </a:solidFill>
                <a:effectLst/>
              </a:rPr>
              <a:t>Qual a definição mais adequada para ambiguidade dentro das organizações?</a:t>
            </a:r>
          </a:p>
          <a:p>
            <a:r>
              <a:rPr lang="pt-BR" sz="1400" b="0" i="0" dirty="0">
                <a:solidFill>
                  <a:srgbClr val="83AD6D"/>
                </a:solidFill>
                <a:effectLst/>
              </a:rPr>
              <a:t>As soluções tidas como certas para um problema podem ser justamente as menos indicadas para um problema similar em um contexto diferente.</a:t>
            </a:r>
            <a:endParaRPr lang="pt-BR" sz="1400" dirty="0">
              <a:solidFill>
                <a:srgbClr val="3D464D"/>
              </a:solidFill>
            </a:endParaRPr>
          </a:p>
          <a:p>
            <a:r>
              <a:rPr lang="pt-BR" sz="1400" b="0" i="0" dirty="0">
                <a:solidFill>
                  <a:srgbClr val="767E85"/>
                </a:solidFill>
                <a:effectLst/>
              </a:rPr>
              <a:t>A ambiguidade se refere ao fato de que soluções para uma determinada situação podem ser as menos indicadas para situações semelhantes dado outro contexto.</a:t>
            </a:r>
            <a:endParaRPr lang="pt-BR" sz="1400" dirty="0"/>
          </a:p>
        </p:txBody>
      </p:sp>
    </p:spTree>
    <p:extLst>
      <p:ext uri="{BB962C8B-B14F-4D97-AF65-F5344CB8AC3E}">
        <p14:creationId xmlns:p14="http://schemas.microsoft.com/office/powerpoint/2010/main" val="20176104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4710CA-2812-931E-59F5-2D68993F65DD}"/>
              </a:ext>
            </a:extLst>
          </p:cNvPr>
          <p:cNvSpPr>
            <a:spLocks noGrp="1"/>
          </p:cNvSpPr>
          <p:nvPr>
            <p:ph type="title"/>
          </p:nvPr>
        </p:nvSpPr>
        <p:spPr/>
        <p:txBody>
          <a:bodyPr/>
          <a:lstStyle/>
          <a:p>
            <a:r>
              <a:rPr lang="pt-BR" dirty="0"/>
              <a:t>O que aprendemos? </a:t>
            </a:r>
          </a:p>
        </p:txBody>
      </p:sp>
      <p:sp>
        <p:nvSpPr>
          <p:cNvPr id="3" name="Espaço Reservado para Conteúdo 2">
            <a:extLst>
              <a:ext uri="{FF2B5EF4-FFF2-40B4-BE49-F238E27FC236}">
                <a16:creationId xmlns:a16="http://schemas.microsoft.com/office/drawing/2014/main" id="{6184DA24-650B-CE39-868E-3C79A5DF0A53}"/>
              </a:ext>
            </a:extLst>
          </p:cNvPr>
          <p:cNvSpPr>
            <a:spLocks noGrp="1"/>
          </p:cNvSpPr>
          <p:nvPr>
            <p:ph sz="quarter" idx="13"/>
          </p:nvPr>
        </p:nvSpPr>
        <p:spPr>
          <a:xfrm>
            <a:off x="521208" y="2560318"/>
            <a:ext cx="10398583" cy="4469960"/>
          </a:xfrm>
        </p:spPr>
        <p:txBody>
          <a:bodyPr>
            <a:normAutofit/>
          </a:bodyPr>
          <a:lstStyle/>
          <a:p>
            <a:pPr algn="l"/>
            <a:r>
              <a:rPr lang="pt-BR" sz="1400" b="0" i="0" dirty="0">
                <a:solidFill>
                  <a:srgbClr val="3D464D"/>
                </a:solidFill>
                <a:effectLst/>
                <a:latin typeface="+mn-lt"/>
              </a:rPr>
              <a:t>Estamos cada vez mais vivendo em um mundo VUCA:</a:t>
            </a:r>
          </a:p>
          <a:p>
            <a:pPr algn="l"/>
            <a:r>
              <a:rPr lang="pt-BR" sz="1400" b="1" i="0" dirty="0">
                <a:solidFill>
                  <a:srgbClr val="3D464D"/>
                </a:solidFill>
                <a:effectLst/>
                <a:latin typeface="+mn-lt"/>
              </a:rPr>
              <a:t>Volátil</a:t>
            </a:r>
            <a:r>
              <a:rPr lang="pt-BR" sz="1400" b="0" i="0" dirty="0">
                <a:solidFill>
                  <a:srgbClr val="3D464D"/>
                </a:solidFill>
                <a:effectLst/>
                <a:latin typeface="+mn-lt"/>
              </a:rPr>
              <a:t>: algo é dado como certo hoje pode não ser mais certo amanhã.</a:t>
            </a:r>
          </a:p>
          <a:p>
            <a:pPr algn="l"/>
            <a:r>
              <a:rPr lang="pt-BR" sz="1400" b="1" i="0" dirty="0">
                <a:solidFill>
                  <a:srgbClr val="3D464D"/>
                </a:solidFill>
                <a:effectLst/>
                <a:latin typeface="+mn-lt"/>
              </a:rPr>
              <a:t>Incerto</a:t>
            </a:r>
            <a:r>
              <a:rPr lang="pt-BR" sz="1400" b="0" i="0" dirty="0">
                <a:solidFill>
                  <a:srgbClr val="3D464D"/>
                </a:solidFill>
                <a:effectLst/>
                <a:latin typeface="+mn-lt"/>
              </a:rPr>
              <a:t>: temos muitas dúvidas sobre como resolver os problemas.</a:t>
            </a:r>
          </a:p>
          <a:p>
            <a:pPr algn="l"/>
            <a:r>
              <a:rPr lang="pt-BR" sz="1400" b="1" i="0" dirty="0">
                <a:solidFill>
                  <a:srgbClr val="3D464D"/>
                </a:solidFill>
                <a:effectLst/>
                <a:latin typeface="+mn-lt"/>
              </a:rPr>
              <a:t>Complexo</a:t>
            </a:r>
            <a:r>
              <a:rPr lang="pt-BR" sz="1400" b="0" i="0" dirty="0">
                <a:solidFill>
                  <a:srgbClr val="3D464D"/>
                </a:solidFill>
                <a:effectLst/>
                <a:latin typeface="+mn-lt"/>
              </a:rPr>
              <a:t>: a solução para os problemas não são lineares.</a:t>
            </a:r>
          </a:p>
          <a:p>
            <a:pPr algn="l"/>
            <a:r>
              <a:rPr lang="pt-BR" sz="1400" b="1" i="0" dirty="0">
                <a:solidFill>
                  <a:srgbClr val="3D464D"/>
                </a:solidFill>
                <a:effectLst/>
                <a:latin typeface="+mn-lt"/>
              </a:rPr>
              <a:t>Ambíguo</a:t>
            </a:r>
            <a:r>
              <a:rPr lang="pt-BR" sz="1400" b="0" i="0" dirty="0">
                <a:solidFill>
                  <a:srgbClr val="3D464D"/>
                </a:solidFill>
                <a:effectLst/>
                <a:latin typeface="+mn-lt"/>
              </a:rPr>
              <a:t>: soluções que funcionam em um contexto não funcionam em outro similar.</a:t>
            </a:r>
          </a:p>
          <a:p>
            <a:pPr algn="l"/>
            <a:r>
              <a:rPr lang="pt-BR" sz="1400" b="0" i="0" dirty="0">
                <a:solidFill>
                  <a:srgbClr val="3D464D"/>
                </a:solidFill>
                <a:effectLst/>
                <a:latin typeface="+mn-lt"/>
              </a:rPr>
              <a:t>Além disso, vimos que com isso, precisamos reduzir o tempo em que se pega o feedback do cliente. Precisamos desse feedback mais rápido, para podermos agir também o mais rápido possível.</a:t>
            </a:r>
          </a:p>
          <a:p>
            <a:pPr algn="l"/>
            <a:endParaRPr lang="pt-BR" sz="1050" b="1" i="0" dirty="0">
              <a:solidFill>
                <a:srgbClr val="3D464D"/>
              </a:solidFill>
              <a:effectLst/>
              <a:latin typeface="Source Serif Pro" panose="02040603050405020204" pitchFamily="18" charset="0"/>
            </a:endParaRPr>
          </a:p>
          <a:p>
            <a:endParaRPr lang="pt-BR" sz="1200" b="0" i="0" dirty="0">
              <a:solidFill>
                <a:srgbClr val="3D464D"/>
              </a:solidFill>
              <a:effectLst/>
              <a:latin typeface="+mn-lt"/>
            </a:endParaRPr>
          </a:p>
          <a:p>
            <a:endParaRPr lang="pt-BR" sz="1400" dirty="0">
              <a:latin typeface="+mn-lt"/>
            </a:endParaRPr>
          </a:p>
        </p:txBody>
      </p:sp>
    </p:spTree>
    <p:extLst>
      <p:ext uri="{BB962C8B-B14F-4D97-AF65-F5344CB8AC3E}">
        <p14:creationId xmlns:p14="http://schemas.microsoft.com/office/powerpoint/2010/main" val="24825971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p:cNvSpPr>
            <a:spLocks noGrp="1"/>
          </p:cNvSpPr>
          <p:nvPr>
            <p:ph type="subTitle" idx="4294967295"/>
          </p:nvPr>
        </p:nvSpPr>
        <p:spPr>
          <a:xfrm>
            <a:off x="855619" y="2469279"/>
            <a:ext cx="10077423" cy="1137793"/>
          </a:xfrm>
        </p:spPr>
        <p:txBody>
          <a:bodyPr rtlCol="0">
            <a:normAutofit/>
          </a:bodyPr>
          <a:lstStyle/>
          <a:p>
            <a:pPr marL="0" indent="0" algn="ctr" rtl="0">
              <a:buNone/>
            </a:pPr>
            <a:r>
              <a:rPr lang="pt-BR" sz="2300" b="1" dirty="0">
                <a:solidFill>
                  <a:schemeClr val="bg1"/>
                </a:solidFill>
                <a:latin typeface="+mj-lt"/>
              </a:rPr>
              <a:t>03. Motivação</a:t>
            </a:r>
          </a:p>
        </p:txBody>
      </p:sp>
    </p:spTree>
    <p:extLst>
      <p:ext uri="{BB962C8B-B14F-4D97-AF65-F5344CB8AC3E}">
        <p14:creationId xmlns:p14="http://schemas.microsoft.com/office/powerpoint/2010/main" val="41448628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0CBA4D-E9D2-0F86-DE15-25BF1AC1215F}"/>
              </a:ext>
            </a:extLst>
          </p:cNvPr>
          <p:cNvSpPr>
            <a:spLocks noGrp="1"/>
          </p:cNvSpPr>
          <p:nvPr>
            <p:ph type="title"/>
          </p:nvPr>
        </p:nvSpPr>
        <p:spPr/>
        <p:txBody>
          <a:bodyPr/>
          <a:lstStyle/>
          <a:p>
            <a:r>
              <a:rPr lang="pt-BR" dirty="0"/>
              <a:t>Motivação</a:t>
            </a:r>
          </a:p>
        </p:txBody>
      </p:sp>
      <p:pic>
        <p:nvPicPr>
          <p:cNvPr id="5" name="Imagem 4">
            <a:extLst>
              <a:ext uri="{FF2B5EF4-FFF2-40B4-BE49-F238E27FC236}">
                <a16:creationId xmlns:a16="http://schemas.microsoft.com/office/drawing/2014/main" id="{C93202CC-5C90-BB49-E7F9-6FDB084A9252}"/>
              </a:ext>
            </a:extLst>
          </p:cNvPr>
          <p:cNvPicPr>
            <a:picLocks noChangeAspect="1"/>
          </p:cNvPicPr>
          <p:nvPr/>
        </p:nvPicPr>
        <p:blipFill rotWithShape="1">
          <a:blip r:embed="rId2"/>
          <a:srcRect b="5099"/>
          <a:stretch/>
        </p:blipFill>
        <p:spPr>
          <a:xfrm>
            <a:off x="1351721" y="1516945"/>
            <a:ext cx="9170504" cy="4892999"/>
          </a:xfrm>
          <a:prstGeom prst="rect">
            <a:avLst/>
          </a:prstGeom>
        </p:spPr>
      </p:pic>
    </p:spTree>
    <p:extLst>
      <p:ext uri="{BB962C8B-B14F-4D97-AF65-F5344CB8AC3E}">
        <p14:creationId xmlns:p14="http://schemas.microsoft.com/office/powerpoint/2010/main" val="1962687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85443BB-2C03-6BC7-F465-8EAF9F451DB5}"/>
              </a:ext>
            </a:extLst>
          </p:cNvPr>
          <p:cNvSpPr>
            <a:spLocks noGrp="1"/>
          </p:cNvSpPr>
          <p:nvPr>
            <p:ph type="title"/>
          </p:nvPr>
        </p:nvSpPr>
        <p:spPr/>
        <p:txBody>
          <a:bodyPr/>
          <a:lstStyle/>
          <a:p>
            <a:r>
              <a:rPr lang="pt-BR" dirty="0"/>
              <a:t>Para saber mais: </a:t>
            </a:r>
            <a:r>
              <a:rPr lang="pt-BR" dirty="0" err="1"/>
              <a:t>Personal</a:t>
            </a:r>
            <a:r>
              <a:rPr lang="pt-BR" dirty="0"/>
              <a:t> Maps</a:t>
            </a:r>
          </a:p>
        </p:txBody>
      </p:sp>
      <p:sp>
        <p:nvSpPr>
          <p:cNvPr id="3" name="Espaço Reservado para Conteúdo 2">
            <a:extLst>
              <a:ext uri="{FF2B5EF4-FFF2-40B4-BE49-F238E27FC236}">
                <a16:creationId xmlns:a16="http://schemas.microsoft.com/office/drawing/2014/main" id="{B44E223F-1C72-FEFA-19BD-7C24F7628C24}"/>
              </a:ext>
            </a:extLst>
          </p:cNvPr>
          <p:cNvSpPr>
            <a:spLocks noGrp="1"/>
          </p:cNvSpPr>
          <p:nvPr>
            <p:ph sz="quarter" idx="10"/>
          </p:nvPr>
        </p:nvSpPr>
        <p:spPr/>
        <p:txBody>
          <a:bodyPr>
            <a:normAutofit/>
          </a:bodyPr>
          <a:lstStyle/>
          <a:p>
            <a:r>
              <a:rPr lang="pt-BR" sz="1400" b="0" i="0" dirty="0" err="1">
                <a:effectLst/>
                <a:hlinkClick r:id="rId2"/>
              </a:rPr>
              <a:t>Personal</a:t>
            </a:r>
            <a:r>
              <a:rPr lang="pt-BR" sz="1400" b="0" i="0" dirty="0">
                <a:effectLst/>
                <a:hlinkClick r:id="rId2"/>
              </a:rPr>
              <a:t> Maps</a:t>
            </a:r>
            <a:r>
              <a:rPr lang="pt-BR" sz="1400" b="0" i="0" dirty="0">
                <a:solidFill>
                  <a:srgbClr val="3D464D"/>
                </a:solidFill>
                <a:effectLst/>
                <a:hlinkClick r:id="rId2"/>
              </a:rPr>
              <a:t> </a:t>
            </a:r>
            <a:r>
              <a:rPr lang="pt-BR" sz="1400" b="0" i="0" dirty="0">
                <a:solidFill>
                  <a:srgbClr val="3D464D"/>
                </a:solidFill>
                <a:effectLst/>
              </a:rPr>
              <a:t>é uma atividade onde você procura entender melhor como outra pessoa funciona, desenhando em um diagrama as categorias de interesses que essa pessoa possui. É um exercício muito usado para estimular a colaboração entre pessoas de um mesmo time.</a:t>
            </a:r>
            <a:endParaRPr lang="pt-BR" sz="1400" dirty="0"/>
          </a:p>
        </p:txBody>
      </p:sp>
    </p:spTree>
    <p:extLst>
      <p:ext uri="{BB962C8B-B14F-4D97-AF65-F5344CB8AC3E}">
        <p14:creationId xmlns:p14="http://schemas.microsoft.com/office/powerpoint/2010/main" val="17996862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D3A8924-9BFA-7016-B5F5-C0BE5F8433C5}"/>
              </a:ext>
            </a:extLst>
          </p:cNvPr>
          <p:cNvSpPr>
            <a:spLocks noGrp="1"/>
          </p:cNvSpPr>
          <p:nvPr>
            <p:ph type="title"/>
          </p:nvPr>
        </p:nvSpPr>
        <p:spPr/>
        <p:txBody>
          <a:bodyPr/>
          <a:lstStyle/>
          <a:p>
            <a:r>
              <a:rPr lang="pt-BR" dirty="0"/>
              <a:t>Confiança no mundo corporativo</a:t>
            </a:r>
          </a:p>
        </p:txBody>
      </p:sp>
      <p:sp>
        <p:nvSpPr>
          <p:cNvPr id="3" name="Espaço Reservado para Conteúdo 2">
            <a:extLst>
              <a:ext uri="{FF2B5EF4-FFF2-40B4-BE49-F238E27FC236}">
                <a16:creationId xmlns:a16="http://schemas.microsoft.com/office/drawing/2014/main" id="{D78FEE6C-7CA6-BA9C-10AD-6FC73D855EC5}"/>
              </a:ext>
            </a:extLst>
          </p:cNvPr>
          <p:cNvSpPr>
            <a:spLocks noGrp="1"/>
          </p:cNvSpPr>
          <p:nvPr>
            <p:ph sz="quarter" idx="10"/>
          </p:nvPr>
        </p:nvSpPr>
        <p:spPr>
          <a:xfrm>
            <a:off x="539496" y="1435608"/>
            <a:ext cx="6858830" cy="4974336"/>
          </a:xfrm>
        </p:spPr>
        <p:txBody>
          <a:bodyPr>
            <a:normAutofit/>
          </a:bodyPr>
          <a:lstStyle/>
          <a:p>
            <a:pPr algn="l"/>
            <a:r>
              <a:rPr lang="pt-BR" sz="1400" b="0" i="0" dirty="0">
                <a:solidFill>
                  <a:srgbClr val="3D464D"/>
                </a:solidFill>
                <a:effectLst/>
              </a:rPr>
              <a:t>Dentro de sua organização, identifique interações entre pessoas onde existe uma alta confiança. O que será que fez com que esse nível de confiança fosse alto? Será que há autonomia nesse time? O propósito está claro? Essas pessoas estão evoluindo em termos de adquirir novas habilidades?</a:t>
            </a:r>
          </a:p>
          <a:p>
            <a:pPr algn="l"/>
            <a:r>
              <a:rPr lang="pt-BR" sz="1400" b="0" i="0" dirty="0">
                <a:solidFill>
                  <a:srgbClr val="3D464D"/>
                </a:solidFill>
                <a:effectLst/>
              </a:rPr>
              <a:t>Agora tente identificar ambientes onde não haja esse nível de confiança. O que você enxerga que poderia ser melhorado?</a:t>
            </a:r>
          </a:p>
          <a:p>
            <a:pPr algn="l"/>
            <a:r>
              <a:rPr lang="pt-BR" sz="1400" dirty="0">
                <a:solidFill>
                  <a:srgbClr val="3D464D"/>
                </a:solidFill>
              </a:rPr>
              <a:t>Opinião do Instrutor: </a:t>
            </a:r>
          </a:p>
          <a:p>
            <a:pPr algn="l"/>
            <a:r>
              <a:rPr lang="pt-BR" sz="1400" b="0" i="0" dirty="0">
                <a:solidFill>
                  <a:srgbClr val="3D464D"/>
                </a:solidFill>
                <a:effectLst/>
              </a:rPr>
              <a:t>Um primeiro passo para melhorar os </a:t>
            </a:r>
            <a:r>
              <a:rPr lang="pt-BR" sz="1400" b="1" i="0" dirty="0">
                <a:solidFill>
                  <a:srgbClr val="3D464D"/>
                </a:solidFill>
                <a:effectLst/>
              </a:rPr>
              <a:t>níveis de confiança </a:t>
            </a:r>
            <a:r>
              <a:rPr lang="pt-BR" sz="1400" b="0" i="0" dirty="0">
                <a:solidFill>
                  <a:srgbClr val="3D464D"/>
                </a:solidFill>
                <a:effectLst/>
              </a:rPr>
              <a:t>dentro de uma organização é investir nos </a:t>
            </a:r>
            <a:r>
              <a:rPr lang="pt-BR" sz="1400" b="1" dirty="0">
                <a:solidFill>
                  <a:srgbClr val="3D464D"/>
                </a:solidFill>
                <a:effectLst/>
              </a:rPr>
              <a:t>3 pilares da confiança</a:t>
            </a:r>
            <a:r>
              <a:rPr lang="pt-BR" sz="1400" b="0" i="0" dirty="0">
                <a:solidFill>
                  <a:srgbClr val="3D464D"/>
                </a:solidFill>
                <a:effectLst/>
              </a:rPr>
              <a:t>: </a:t>
            </a:r>
            <a:r>
              <a:rPr lang="pt-BR" sz="1400" b="1" dirty="0">
                <a:solidFill>
                  <a:srgbClr val="3D464D"/>
                </a:solidFill>
                <a:effectLst/>
              </a:rPr>
              <a:t>autonomia</a:t>
            </a:r>
            <a:r>
              <a:rPr lang="pt-BR" sz="1400" b="0" i="0" dirty="0">
                <a:solidFill>
                  <a:srgbClr val="3D464D"/>
                </a:solidFill>
                <a:effectLst/>
              </a:rPr>
              <a:t>, </a:t>
            </a:r>
            <a:r>
              <a:rPr lang="pt-BR" sz="1400" b="1" dirty="0">
                <a:solidFill>
                  <a:srgbClr val="3D464D"/>
                </a:solidFill>
                <a:effectLst/>
              </a:rPr>
              <a:t>propósito</a:t>
            </a:r>
            <a:r>
              <a:rPr lang="pt-BR" sz="1400" b="0" i="0" dirty="0">
                <a:solidFill>
                  <a:srgbClr val="3D464D"/>
                </a:solidFill>
                <a:effectLst/>
              </a:rPr>
              <a:t> e </a:t>
            </a:r>
            <a:r>
              <a:rPr lang="pt-BR" sz="1400" b="1" dirty="0">
                <a:solidFill>
                  <a:srgbClr val="3D464D"/>
                </a:solidFill>
                <a:effectLst/>
              </a:rPr>
              <a:t>maestria</a:t>
            </a:r>
            <a:r>
              <a:rPr lang="pt-BR" sz="1400" b="0" i="0" dirty="0">
                <a:solidFill>
                  <a:srgbClr val="3D464D"/>
                </a:solidFill>
                <a:effectLst/>
              </a:rPr>
              <a:t>.</a:t>
            </a:r>
          </a:p>
          <a:p>
            <a:endParaRPr lang="pt-BR" dirty="0"/>
          </a:p>
        </p:txBody>
      </p:sp>
    </p:spTree>
    <p:extLst>
      <p:ext uri="{BB962C8B-B14F-4D97-AF65-F5344CB8AC3E}">
        <p14:creationId xmlns:p14="http://schemas.microsoft.com/office/powerpoint/2010/main" val="41628080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3DD4B1-DAFA-BAC0-3C23-8E4EF98C1652}"/>
              </a:ext>
            </a:extLst>
          </p:cNvPr>
          <p:cNvSpPr>
            <a:spLocks noGrp="1"/>
          </p:cNvSpPr>
          <p:nvPr>
            <p:ph type="title"/>
          </p:nvPr>
        </p:nvSpPr>
        <p:spPr/>
        <p:txBody>
          <a:bodyPr/>
          <a:lstStyle/>
          <a:p>
            <a:r>
              <a:rPr lang="pt-BR" dirty="0"/>
              <a:t>O bem maior do mundo VUCA</a:t>
            </a:r>
          </a:p>
        </p:txBody>
      </p:sp>
      <p:sp>
        <p:nvSpPr>
          <p:cNvPr id="3" name="Espaço Reservado para Conteúdo 2">
            <a:extLst>
              <a:ext uri="{FF2B5EF4-FFF2-40B4-BE49-F238E27FC236}">
                <a16:creationId xmlns:a16="http://schemas.microsoft.com/office/drawing/2014/main" id="{64231BEE-19E2-9B95-E38A-F95566F6E696}"/>
              </a:ext>
            </a:extLst>
          </p:cNvPr>
          <p:cNvSpPr>
            <a:spLocks noGrp="1"/>
          </p:cNvSpPr>
          <p:nvPr>
            <p:ph sz="quarter" idx="10"/>
          </p:nvPr>
        </p:nvSpPr>
        <p:spPr/>
        <p:txBody>
          <a:bodyPr>
            <a:normAutofit/>
          </a:bodyPr>
          <a:lstStyle/>
          <a:p>
            <a:r>
              <a:rPr lang="pt-BR" sz="1400" b="0" i="0" dirty="0">
                <a:solidFill>
                  <a:srgbClr val="3D464D"/>
                </a:solidFill>
                <a:effectLst/>
              </a:rPr>
              <a:t>Qual é o bem maior dentro das organizações considerando que vivemos em um mundo VUCA?</a:t>
            </a:r>
          </a:p>
          <a:p>
            <a:r>
              <a:rPr lang="pt-BR" sz="1400" b="0" i="0" dirty="0">
                <a:solidFill>
                  <a:srgbClr val="83AD6D"/>
                </a:solidFill>
                <a:effectLst/>
              </a:rPr>
              <a:t>Conhecimento</a:t>
            </a:r>
          </a:p>
          <a:p>
            <a:r>
              <a:rPr lang="pt-BR" sz="1400" b="0" i="0" dirty="0">
                <a:solidFill>
                  <a:srgbClr val="767E85"/>
                </a:solidFill>
                <a:effectLst/>
              </a:rPr>
              <a:t>Em um mundo VUCA onde as coisas mudam rapidamente, o principal bem é o conhecimento e pra isso, a principal habilidade passa a ser aprender.</a:t>
            </a:r>
            <a:endParaRPr lang="pt-BR" sz="1400" dirty="0"/>
          </a:p>
        </p:txBody>
      </p:sp>
    </p:spTree>
    <p:extLst>
      <p:ext uri="{BB962C8B-B14F-4D97-AF65-F5344CB8AC3E}">
        <p14:creationId xmlns:p14="http://schemas.microsoft.com/office/powerpoint/2010/main" val="7215949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4710CA-2812-931E-59F5-2D68993F65DD}"/>
              </a:ext>
            </a:extLst>
          </p:cNvPr>
          <p:cNvSpPr>
            <a:spLocks noGrp="1"/>
          </p:cNvSpPr>
          <p:nvPr>
            <p:ph type="title"/>
          </p:nvPr>
        </p:nvSpPr>
        <p:spPr/>
        <p:txBody>
          <a:bodyPr/>
          <a:lstStyle/>
          <a:p>
            <a:r>
              <a:rPr lang="pt-BR" dirty="0"/>
              <a:t>O que aprendemos? </a:t>
            </a:r>
          </a:p>
        </p:txBody>
      </p:sp>
      <p:sp>
        <p:nvSpPr>
          <p:cNvPr id="3" name="Espaço Reservado para Conteúdo 2">
            <a:extLst>
              <a:ext uri="{FF2B5EF4-FFF2-40B4-BE49-F238E27FC236}">
                <a16:creationId xmlns:a16="http://schemas.microsoft.com/office/drawing/2014/main" id="{6184DA24-650B-CE39-868E-3C79A5DF0A53}"/>
              </a:ext>
            </a:extLst>
          </p:cNvPr>
          <p:cNvSpPr>
            <a:spLocks noGrp="1"/>
          </p:cNvSpPr>
          <p:nvPr>
            <p:ph sz="quarter" idx="13"/>
          </p:nvPr>
        </p:nvSpPr>
        <p:spPr>
          <a:xfrm>
            <a:off x="521208" y="2560318"/>
            <a:ext cx="10398583" cy="4469960"/>
          </a:xfrm>
        </p:spPr>
        <p:txBody>
          <a:bodyPr>
            <a:normAutofit/>
          </a:bodyPr>
          <a:lstStyle/>
          <a:p>
            <a:pPr algn="l"/>
            <a:r>
              <a:rPr lang="pt-BR" sz="1400" dirty="0">
                <a:solidFill>
                  <a:srgbClr val="3D464D"/>
                </a:solidFill>
                <a:effectLst/>
                <a:latin typeface="+mn-lt"/>
              </a:rPr>
              <a:t>Como já dizia Ricardo </a:t>
            </a:r>
            <a:r>
              <a:rPr lang="pt-BR" sz="1400" dirty="0" err="1">
                <a:solidFill>
                  <a:srgbClr val="3D464D"/>
                </a:solidFill>
                <a:effectLst/>
                <a:latin typeface="+mn-lt"/>
              </a:rPr>
              <a:t>Semler</a:t>
            </a:r>
            <a:r>
              <a:rPr lang="pt-BR" sz="1400" dirty="0">
                <a:solidFill>
                  <a:srgbClr val="3D464D"/>
                </a:solidFill>
                <a:effectLst/>
                <a:latin typeface="+mn-lt"/>
              </a:rPr>
              <a:t>: </a:t>
            </a:r>
            <a:r>
              <a:rPr lang="pt-BR" sz="1400" i="1" dirty="0">
                <a:solidFill>
                  <a:srgbClr val="3D464D"/>
                </a:solidFill>
                <a:effectLst/>
                <a:latin typeface="+mn-lt"/>
              </a:rPr>
              <a:t>"Medos e inseguranças criam as estruturas das nossas empresas"</a:t>
            </a:r>
            <a:endParaRPr lang="pt-BR" sz="1400" dirty="0">
              <a:solidFill>
                <a:srgbClr val="3D464D"/>
              </a:solidFill>
              <a:effectLst/>
              <a:latin typeface="+mn-lt"/>
            </a:endParaRPr>
          </a:p>
          <a:p>
            <a:pPr algn="l"/>
            <a:r>
              <a:rPr lang="pt-BR" sz="1400" dirty="0">
                <a:solidFill>
                  <a:srgbClr val="3D464D"/>
                </a:solidFill>
                <a:effectLst/>
                <a:latin typeface="+mn-lt"/>
              </a:rPr>
              <a:t>Para contra atacar esse problema, podemos investir nos </a:t>
            </a:r>
            <a:r>
              <a:rPr lang="pt-BR" sz="1400" b="1" dirty="0">
                <a:solidFill>
                  <a:schemeClr val="accent2"/>
                </a:solidFill>
                <a:latin typeface="+mn-lt"/>
              </a:rPr>
              <a:t>3 pilares da confiança</a:t>
            </a:r>
            <a:r>
              <a:rPr lang="pt-BR" sz="1400" dirty="0">
                <a:solidFill>
                  <a:srgbClr val="3D464D"/>
                </a:solidFill>
                <a:effectLst/>
                <a:latin typeface="+mn-lt"/>
              </a:rPr>
              <a:t>:</a:t>
            </a:r>
          </a:p>
          <a:p>
            <a:pPr marL="285750" indent="-285750" algn="l">
              <a:buFont typeface="Courier New" panose="02070309020205020404" pitchFamily="49" charset="0"/>
              <a:buChar char="o"/>
            </a:pPr>
            <a:r>
              <a:rPr lang="pt-BR" sz="1400" dirty="0">
                <a:solidFill>
                  <a:srgbClr val="3D464D"/>
                </a:solidFill>
                <a:effectLst/>
                <a:latin typeface="+mn-lt"/>
              </a:rPr>
              <a:t>dar </a:t>
            </a:r>
            <a:r>
              <a:rPr lang="pt-BR" sz="1400" b="1" dirty="0">
                <a:solidFill>
                  <a:srgbClr val="3D464D"/>
                </a:solidFill>
                <a:effectLst/>
                <a:latin typeface="+mn-lt"/>
              </a:rPr>
              <a:t>autonomia</a:t>
            </a:r>
            <a:r>
              <a:rPr lang="pt-BR" sz="1400" dirty="0">
                <a:solidFill>
                  <a:srgbClr val="3D464D"/>
                </a:solidFill>
                <a:effectLst/>
                <a:latin typeface="+mn-lt"/>
              </a:rPr>
              <a:t>: posso fazer as coisas da maneira que eu acredito ser a melhor;</a:t>
            </a:r>
          </a:p>
          <a:p>
            <a:pPr marL="285750" indent="-285750" algn="l">
              <a:buFont typeface="Courier New" panose="02070309020205020404" pitchFamily="49" charset="0"/>
              <a:buChar char="o"/>
            </a:pPr>
            <a:r>
              <a:rPr lang="pt-BR" sz="1400" b="1" dirty="0">
                <a:solidFill>
                  <a:srgbClr val="3D464D"/>
                </a:solidFill>
                <a:effectLst/>
                <a:latin typeface="+mn-lt"/>
              </a:rPr>
              <a:t>propósito</a:t>
            </a:r>
            <a:r>
              <a:rPr lang="pt-BR" sz="1400" dirty="0">
                <a:solidFill>
                  <a:srgbClr val="3D464D"/>
                </a:solidFill>
                <a:effectLst/>
                <a:latin typeface="+mn-lt"/>
              </a:rPr>
              <a:t>: tudo o que eu faço tem um propósito final claro pra mim e que eu concorde;</a:t>
            </a:r>
          </a:p>
          <a:p>
            <a:pPr marL="285750" indent="-285750" algn="l">
              <a:buFont typeface="Courier New" panose="02070309020205020404" pitchFamily="49" charset="0"/>
              <a:buChar char="o"/>
            </a:pPr>
            <a:r>
              <a:rPr lang="pt-BR" sz="1400" b="1" dirty="0">
                <a:solidFill>
                  <a:srgbClr val="3D464D"/>
                </a:solidFill>
                <a:effectLst/>
                <a:latin typeface="+mn-lt"/>
              </a:rPr>
              <a:t>maestria</a:t>
            </a:r>
            <a:r>
              <a:rPr lang="pt-BR" sz="1400" dirty="0">
                <a:solidFill>
                  <a:srgbClr val="3D464D"/>
                </a:solidFill>
                <a:effectLst/>
                <a:latin typeface="+mn-lt"/>
              </a:rPr>
              <a:t>: empresa dá espaço pra que eu me torne melhor naquilo que gosto de fazer.</a:t>
            </a:r>
          </a:p>
          <a:p>
            <a:br>
              <a:rPr lang="pt-BR" sz="1400" dirty="0">
                <a:effectLst/>
                <a:latin typeface="+mn-lt"/>
              </a:rPr>
            </a:br>
            <a:endParaRPr lang="pt-BR" sz="1400" b="1" i="0" dirty="0">
              <a:solidFill>
                <a:srgbClr val="3D464D"/>
              </a:solidFill>
              <a:effectLst/>
              <a:latin typeface="+mn-lt"/>
            </a:endParaRPr>
          </a:p>
          <a:p>
            <a:endParaRPr lang="pt-BR" sz="1200" b="0" i="0" dirty="0">
              <a:solidFill>
                <a:srgbClr val="3D464D"/>
              </a:solidFill>
              <a:effectLst/>
              <a:latin typeface="+mn-lt"/>
            </a:endParaRPr>
          </a:p>
          <a:p>
            <a:endParaRPr lang="pt-BR" sz="1400" dirty="0">
              <a:latin typeface="+mn-lt"/>
            </a:endParaRPr>
          </a:p>
        </p:txBody>
      </p:sp>
    </p:spTree>
    <p:extLst>
      <p:ext uri="{BB962C8B-B14F-4D97-AF65-F5344CB8AC3E}">
        <p14:creationId xmlns:p14="http://schemas.microsoft.com/office/powerpoint/2010/main" val="22126608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p:cNvSpPr>
            <a:spLocks noGrp="1"/>
          </p:cNvSpPr>
          <p:nvPr>
            <p:ph type="subTitle" idx="4294967295"/>
          </p:nvPr>
        </p:nvSpPr>
        <p:spPr>
          <a:xfrm>
            <a:off x="855619" y="2469279"/>
            <a:ext cx="10077423" cy="1137793"/>
          </a:xfrm>
        </p:spPr>
        <p:txBody>
          <a:bodyPr rtlCol="0">
            <a:normAutofit/>
          </a:bodyPr>
          <a:lstStyle/>
          <a:p>
            <a:pPr marL="0" indent="0" algn="ctr" rtl="0">
              <a:buNone/>
            </a:pPr>
            <a:r>
              <a:rPr lang="pt-BR" sz="2300" b="1" dirty="0">
                <a:solidFill>
                  <a:schemeClr val="bg1"/>
                </a:solidFill>
                <a:latin typeface="+mj-lt"/>
              </a:rPr>
              <a:t>04. Liderança</a:t>
            </a:r>
          </a:p>
        </p:txBody>
      </p:sp>
    </p:spTree>
    <p:extLst>
      <p:ext uri="{BB962C8B-B14F-4D97-AF65-F5344CB8AC3E}">
        <p14:creationId xmlns:p14="http://schemas.microsoft.com/office/powerpoint/2010/main" val="3176594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B16D52-B829-DD80-DBED-4CE53A90703B}"/>
              </a:ext>
            </a:extLst>
          </p:cNvPr>
          <p:cNvSpPr>
            <a:spLocks noGrp="1"/>
          </p:cNvSpPr>
          <p:nvPr>
            <p:ph type="title"/>
          </p:nvPr>
        </p:nvSpPr>
        <p:spPr/>
        <p:txBody>
          <a:bodyPr/>
          <a:lstStyle/>
          <a:p>
            <a:r>
              <a:rPr lang="pt-BR" dirty="0"/>
              <a:t>Liderança</a:t>
            </a:r>
          </a:p>
        </p:txBody>
      </p:sp>
      <p:pic>
        <p:nvPicPr>
          <p:cNvPr id="5" name="Imagem 4">
            <a:extLst>
              <a:ext uri="{FF2B5EF4-FFF2-40B4-BE49-F238E27FC236}">
                <a16:creationId xmlns:a16="http://schemas.microsoft.com/office/drawing/2014/main" id="{6A1ABBDB-5199-F32A-55B1-A3AA76E8DC0B}"/>
              </a:ext>
            </a:extLst>
          </p:cNvPr>
          <p:cNvPicPr>
            <a:picLocks noChangeAspect="1"/>
          </p:cNvPicPr>
          <p:nvPr/>
        </p:nvPicPr>
        <p:blipFill rotWithShape="1">
          <a:blip r:embed="rId2"/>
          <a:srcRect b="6512"/>
          <a:stretch/>
        </p:blipFill>
        <p:spPr>
          <a:xfrm>
            <a:off x="1538251" y="1468557"/>
            <a:ext cx="8929967" cy="4693704"/>
          </a:xfrm>
          <a:prstGeom prst="rect">
            <a:avLst/>
          </a:prstGeom>
        </p:spPr>
      </p:pic>
    </p:spTree>
    <p:extLst>
      <p:ext uri="{BB962C8B-B14F-4D97-AF65-F5344CB8AC3E}">
        <p14:creationId xmlns:p14="http://schemas.microsoft.com/office/powerpoint/2010/main" val="25198232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p:cNvSpPr>
            <a:spLocks noGrp="1"/>
          </p:cNvSpPr>
          <p:nvPr>
            <p:ph type="subTitle" idx="4294967295"/>
          </p:nvPr>
        </p:nvSpPr>
        <p:spPr>
          <a:xfrm>
            <a:off x="855619" y="2469279"/>
            <a:ext cx="10077423" cy="1137793"/>
          </a:xfrm>
        </p:spPr>
        <p:txBody>
          <a:bodyPr rtlCol="0">
            <a:normAutofit/>
          </a:bodyPr>
          <a:lstStyle/>
          <a:p>
            <a:pPr marL="0" indent="0" algn="ctr" rtl="0">
              <a:buNone/>
            </a:pPr>
            <a:r>
              <a:rPr lang="pt-BR" sz="2300" b="1" dirty="0">
                <a:solidFill>
                  <a:schemeClr val="bg1"/>
                </a:solidFill>
                <a:latin typeface="+mj-lt"/>
              </a:rPr>
              <a:t>01. A Gestão Tradicional</a:t>
            </a:r>
          </a:p>
        </p:txBody>
      </p:sp>
    </p:spTree>
    <p:extLst>
      <p:ext uri="{BB962C8B-B14F-4D97-AF65-F5344CB8AC3E}">
        <p14:creationId xmlns:p14="http://schemas.microsoft.com/office/powerpoint/2010/main" val="31430611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2E15B04-4DA9-637F-A7A9-9B9197454CD0}"/>
              </a:ext>
            </a:extLst>
          </p:cNvPr>
          <p:cNvSpPr>
            <a:spLocks noGrp="1"/>
          </p:cNvSpPr>
          <p:nvPr>
            <p:ph type="title"/>
          </p:nvPr>
        </p:nvSpPr>
        <p:spPr/>
        <p:txBody>
          <a:bodyPr/>
          <a:lstStyle/>
          <a:p>
            <a:r>
              <a:rPr lang="pt-BR" dirty="0"/>
              <a:t>Heteronomia</a:t>
            </a:r>
          </a:p>
        </p:txBody>
      </p:sp>
      <p:sp>
        <p:nvSpPr>
          <p:cNvPr id="3" name="Espaço Reservado para Conteúdo 2">
            <a:extLst>
              <a:ext uri="{FF2B5EF4-FFF2-40B4-BE49-F238E27FC236}">
                <a16:creationId xmlns:a16="http://schemas.microsoft.com/office/drawing/2014/main" id="{48E54F04-2071-A3B4-4D22-9228F96BFCE0}"/>
              </a:ext>
            </a:extLst>
          </p:cNvPr>
          <p:cNvSpPr>
            <a:spLocks noGrp="1"/>
          </p:cNvSpPr>
          <p:nvPr>
            <p:ph sz="quarter" idx="10"/>
          </p:nvPr>
        </p:nvSpPr>
        <p:spPr>
          <a:xfrm>
            <a:off x="539496" y="1435608"/>
            <a:ext cx="4416552" cy="5422392"/>
          </a:xfrm>
        </p:spPr>
        <p:txBody>
          <a:bodyPr/>
          <a:lstStyle/>
          <a:p>
            <a:r>
              <a:rPr lang="pt-BR" sz="1400" b="1" i="0" dirty="0">
                <a:solidFill>
                  <a:srgbClr val="3D464D"/>
                </a:solidFill>
                <a:effectLst/>
              </a:rPr>
              <a:t>Qual a definição para liderança situacional?</a:t>
            </a:r>
          </a:p>
          <a:p>
            <a:r>
              <a:rPr lang="pt-BR" sz="1400" b="0" i="0" dirty="0">
                <a:solidFill>
                  <a:srgbClr val="83AD6D"/>
                </a:solidFill>
                <a:effectLst/>
              </a:rPr>
              <a:t>Liderança Situacional é quando lideranças emergem de acordo com o contexto. Em uma situação uma pessoa pode ser a líder e em outra situação a liderança, dentro de um mesmo time de pessoas, pode ser de outra pessoa.</a:t>
            </a:r>
          </a:p>
          <a:p>
            <a:r>
              <a:rPr lang="pt-BR" sz="1400" b="0" i="0" dirty="0">
                <a:solidFill>
                  <a:srgbClr val="767E85"/>
                </a:solidFill>
                <a:effectLst/>
              </a:rPr>
              <a:t>E essa liderança pode variar de acordo com as habilidades da pessoa, o momento do time e vários outros fatores.</a:t>
            </a:r>
            <a:endParaRPr lang="pt-BR" sz="1400" dirty="0">
              <a:solidFill>
                <a:srgbClr val="3D464D"/>
              </a:solidFill>
            </a:endParaRPr>
          </a:p>
          <a:p>
            <a:endParaRPr lang="pt-BR" dirty="0"/>
          </a:p>
        </p:txBody>
      </p:sp>
    </p:spTree>
    <p:extLst>
      <p:ext uri="{BB962C8B-B14F-4D97-AF65-F5344CB8AC3E}">
        <p14:creationId xmlns:p14="http://schemas.microsoft.com/office/powerpoint/2010/main" val="38746150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B0A359-3D12-702C-438B-EDE333C42930}"/>
              </a:ext>
            </a:extLst>
          </p:cNvPr>
          <p:cNvSpPr>
            <a:spLocks noGrp="1"/>
          </p:cNvSpPr>
          <p:nvPr>
            <p:ph type="title"/>
          </p:nvPr>
        </p:nvSpPr>
        <p:spPr/>
        <p:txBody>
          <a:bodyPr/>
          <a:lstStyle/>
          <a:p>
            <a:r>
              <a:rPr lang="pt-BR" dirty="0"/>
              <a:t>Para saber mais: autonomia no </a:t>
            </a:r>
            <a:r>
              <a:rPr lang="pt-BR" dirty="0" err="1"/>
              <a:t>Spotify</a:t>
            </a:r>
            <a:endParaRPr lang="pt-BR" dirty="0"/>
          </a:p>
        </p:txBody>
      </p:sp>
      <p:sp>
        <p:nvSpPr>
          <p:cNvPr id="3" name="Espaço Reservado para Conteúdo 2">
            <a:extLst>
              <a:ext uri="{FF2B5EF4-FFF2-40B4-BE49-F238E27FC236}">
                <a16:creationId xmlns:a16="http://schemas.microsoft.com/office/drawing/2014/main" id="{16DA7BDD-14B7-8A8D-5CB7-BD13A3FB0BC6}"/>
              </a:ext>
            </a:extLst>
          </p:cNvPr>
          <p:cNvSpPr>
            <a:spLocks noGrp="1"/>
          </p:cNvSpPr>
          <p:nvPr>
            <p:ph sz="quarter" idx="10"/>
          </p:nvPr>
        </p:nvSpPr>
        <p:spPr/>
        <p:txBody>
          <a:bodyPr>
            <a:normAutofit/>
          </a:bodyPr>
          <a:lstStyle/>
          <a:p>
            <a:r>
              <a:rPr lang="pt-BR" sz="1400" b="0" i="0" dirty="0">
                <a:solidFill>
                  <a:srgbClr val="3D464D"/>
                </a:solidFill>
                <a:effectLst/>
              </a:rPr>
              <a:t>Um dos principais cases de agilidade atual é o do </a:t>
            </a:r>
            <a:r>
              <a:rPr lang="pt-BR" sz="1400" b="0" i="0" dirty="0" err="1">
                <a:solidFill>
                  <a:srgbClr val="3D464D"/>
                </a:solidFill>
                <a:effectLst/>
              </a:rPr>
              <a:t>Spotify</a:t>
            </a:r>
            <a:r>
              <a:rPr lang="pt-BR" sz="1400" b="0" i="0" dirty="0">
                <a:solidFill>
                  <a:srgbClr val="3D464D"/>
                </a:solidFill>
                <a:effectLst/>
              </a:rPr>
              <a:t>, onde há um trabalho forte no sentido de dar autonomia para os colaboradores, gerando diversas situações de heteronomia e liderança situacional.</a:t>
            </a:r>
          </a:p>
          <a:p>
            <a:r>
              <a:rPr lang="pt-BR" sz="1400" b="0" i="0" dirty="0">
                <a:solidFill>
                  <a:srgbClr val="3D464D"/>
                </a:solidFill>
                <a:effectLst/>
              </a:rPr>
              <a:t>Esse artigo da </a:t>
            </a:r>
            <a:r>
              <a:rPr lang="pt-BR" sz="1400" b="0" i="0" dirty="0">
                <a:effectLst/>
                <a:hlinkClick r:id="rId2"/>
              </a:rPr>
              <a:t>Harvard Business Review</a:t>
            </a:r>
            <a:r>
              <a:rPr lang="pt-BR" sz="1400" b="0" i="0" dirty="0">
                <a:solidFill>
                  <a:srgbClr val="3D464D"/>
                </a:solidFill>
                <a:effectLst/>
                <a:hlinkClick r:id="rId2"/>
              </a:rPr>
              <a:t> </a:t>
            </a:r>
            <a:r>
              <a:rPr lang="pt-BR" sz="1400" b="0" i="0" dirty="0">
                <a:solidFill>
                  <a:srgbClr val="3D464D"/>
                </a:solidFill>
                <a:effectLst/>
              </a:rPr>
              <a:t>mostra algumas das características aplicadas no contexto da </a:t>
            </a:r>
            <a:r>
              <a:rPr lang="pt-BR" sz="1400" b="0" i="0" dirty="0" err="1">
                <a:solidFill>
                  <a:srgbClr val="3D464D"/>
                </a:solidFill>
                <a:effectLst/>
              </a:rPr>
              <a:t>Spotify</a:t>
            </a:r>
            <a:r>
              <a:rPr lang="pt-BR" sz="1400" b="0" i="0" dirty="0">
                <a:solidFill>
                  <a:srgbClr val="3D464D"/>
                </a:solidFill>
                <a:effectLst/>
              </a:rPr>
              <a:t>.</a:t>
            </a:r>
            <a:endParaRPr lang="pt-BR" sz="1400" dirty="0"/>
          </a:p>
        </p:txBody>
      </p:sp>
    </p:spTree>
    <p:extLst>
      <p:ext uri="{BB962C8B-B14F-4D97-AF65-F5344CB8AC3E}">
        <p14:creationId xmlns:p14="http://schemas.microsoft.com/office/powerpoint/2010/main" val="11028442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EC5E4D-8C81-13E0-3735-0C430978DB57}"/>
              </a:ext>
            </a:extLst>
          </p:cNvPr>
          <p:cNvSpPr>
            <a:spLocks noGrp="1"/>
          </p:cNvSpPr>
          <p:nvPr>
            <p:ph type="title"/>
          </p:nvPr>
        </p:nvSpPr>
        <p:spPr/>
        <p:txBody>
          <a:bodyPr/>
          <a:lstStyle/>
          <a:p>
            <a:r>
              <a:rPr lang="pt-BR" dirty="0"/>
              <a:t>Liderança na sua organização</a:t>
            </a:r>
          </a:p>
        </p:txBody>
      </p:sp>
      <p:sp>
        <p:nvSpPr>
          <p:cNvPr id="3" name="Espaço Reservado para Conteúdo 2">
            <a:extLst>
              <a:ext uri="{FF2B5EF4-FFF2-40B4-BE49-F238E27FC236}">
                <a16:creationId xmlns:a16="http://schemas.microsoft.com/office/drawing/2014/main" id="{57542918-CFEB-B1D8-BADE-2D7AFA69B571}"/>
              </a:ext>
            </a:extLst>
          </p:cNvPr>
          <p:cNvSpPr>
            <a:spLocks noGrp="1"/>
          </p:cNvSpPr>
          <p:nvPr>
            <p:ph sz="quarter" idx="10"/>
          </p:nvPr>
        </p:nvSpPr>
        <p:spPr>
          <a:xfrm>
            <a:off x="539496" y="1435608"/>
            <a:ext cx="8312956" cy="4819418"/>
          </a:xfrm>
        </p:spPr>
        <p:txBody>
          <a:bodyPr>
            <a:normAutofit/>
          </a:bodyPr>
          <a:lstStyle/>
          <a:p>
            <a:r>
              <a:rPr lang="pt-BR" sz="1400" b="0" i="0" dirty="0">
                <a:solidFill>
                  <a:srgbClr val="3D464D"/>
                </a:solidFill>
                <a:effectLst/>
              </a:rPr>
              <a:t>Você já liderou algum processo na sua organização? Se sim, como foi o processo de definição para que você fosse líder? Ela emergiu naturalmente dentro de um contexto por conta de habilidades específicas que você possuía para aquela situação ou ela foi imposta? E qual foi o resultado final dessa liderança? Poderia ter sido melhor?</a:t>
            </a:r>
          </a:p>
          <a:p>
            <a:endParaRPr lang="pt-BR" sz="1400" dirty="0">
              <a:solidFill>
                <a:srgbClr val="3D464D"/>
              </a:solidFill>
            </a:endParaRPr>
          </a:p>
          <a:p>
            <a:r>
              <a:rPr lang="pt-BR" sz="1400" b="1" dirty="0">
                <a:solidFill>
                  <a:srgbClr val="3D464D"/>
                </a:solidFill>
              </a:rPr>
              <a:t>Opinião do Instrutor: </a:t>
            </a:r>
          </a:p>
          <a:p>
            <a:r>
              <a:rPr lang="pt-BR" sz="1400" b="0" i="0" dirty="0">
                <a:solidFill>
                  <a:srgbClr val="3D464D"/>
                </a:solidFill>
                <a:effectLst/>
              </a:rPr>
              <a:t>Não existe certo ou errado aqui. A liderança situacional pode não ser a melhor opção para a sua organização por conta do contexto dela, no entanto, a reflexão pode fazer com que se tenha mais clareza se ela é ou não um possível caminho para seu time ou sua organização.</a:t>
            </a:r>
            <a:endParaRPr lang="pt-BR" sz="1400" dirty="0">
              <a:solidFill>
                <a:srgbClr val="3D464D"/>
              </a:solidFill>
            </a:endParaRPr>
          </a:p>
          <a:p>
            <a:endParaRPr lang="pt-BR" dirty="0"/>
          </a:p>
        </p:txBody>
      </p:sp>
    </p:spTree>
    <p:extLst>
      <p:ext uri="{BB962C8B-B14F-4D97-AF65-F5344CB8AC3E}">
        <p14:creationId xmlns:p14="http://schemas.microsoft.com/office/powerpoint/2010/main" val="8562040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4710CA-2812-931E-59F5-2D68993F65DD}"/>
              </a:ext>
            </a:extLst>
          </p:cNvPr>
          <p:cNvSpPr>
            <a:spLocks noGrp="1"/>
          </p:cNvSpPr>
          <p:nvPr>
            <p:ph type="title"/>
          </p:nvPr>
        </p:nvSpPr>
        <p:spPr/>
        <p:txBody>
          <a:bodyPr/>
          <a:lstStyle/>
          <a:p>
            <a:r>
              <a:rPr lang="pt-BR" dirty="0"/>
              <a:t>O que aprendemos? </a:t>
            </a:r>
          </a:p>
        </p:txBody>
      </p:sp>
      <p:sp>
        <p:nvSpPr>
          <p:cNvPr id="3" name="Espaço Reservado para Conteúdo 2">
            <a:extLst>
              <a:ext uri="{FF2B5EF4-FFF2-40B4-BE49-F238E27FC236}">
                <a16:creationId xmlns:a16="http://schemas.microsoft.com/office/drawing/2014/main" id="{6184DA24-650B-CE39-868E-3C79A5DF0A53}"/>
              </a:ext>
            </a:extLst>
          </p:cNvPr>
          <p:cNvSpPr>
            <a:spLocks noGrp="1"/>
          </p:cNvSpPr>
          <p:nvPr>
            <p:ph sz="quarter" idx="13"/>
          </p:nvPr>
        </p:nvSpPr>
        <p:spPr>
          <a:xfrm>
            <a:off x="521208" y="2560318"/>
            <a:ext cx="10398583" cy="3032099"/>
          </a:xfrm>
        </p:spPr>
        <p:txBody>
          <a:bodyPr>
            <a:normAutofit/>
          </a:bodyPr>
          <a:lstStyle/>
          <a:p>
            <a:pPr algn="l"/>
            <a:r>
              <a:rPr lang="pt-BR" sz="1400" b="0" i="0" dirty="0">
                <a:solidFill>
                  <a:srgbClr val="3D464D"/>
                </a:solidFill>
                <a:effectLst/>
                <a:latin typeface="+mn-lt"/>
              </a:rPr>
              <a:t>Nessa aula aprendemos que a liderança em um ambiente ágil ela emerge naturalmente entre as pessoas, de acordo com as habilidades demonstradas para aquela posição e também o momento em questão.</a:t>
            </a:r>
          </a:p>
          <a:p>
            <a:pPr algn="l"/>
            <a:r>
              <a:rPr lang="pt-BR" sz="1400" b="0" i="0" dirty="0">
                <a:solidFill>
                  <a:srgbClr val="3D464D"/>
                </a:solidFill>
                <a:effectLst/>
                <a:latin typeface="+mn-lt"/>
              </a:rPr>
              <a:t>Além disso, essa liderança é situacional, ou seja, ela não é definitiva e sim para aquele contexto. E isso pode ir rodando conforme for necessário.</a:t>
            </a:r>
          </a:p>
          <a:p>
            <a:br>
              <a:rPr lang="pt-BR" sz="1400" dirty="0">
                <a:effectLst/>
                <a:latin typeface="+mn-lt"/>
              </a:rPr>
            </a:br>
            <a:endParaRPr lang="pt-BR" sz="1400" b="1" i="0" dirty="0">
              <a:solidFill>
                <a:srgbClr val="3D464D"/>
              </a:solidFill>
              <a:effectLst/>
              <a:latin typeface="+mn-lt"/>
            </a:endParaRPr>
          </a:p>
          <a:p>
            <a:endParaRPr lang="pt-BR" sz="1200" b="0" i="0" dirty="0">
              <a:solidFill>
                <a:srgbClr val="3D464D"/>
              </a:solidFill>
              <a:effectLst/>
              <a:latin typeface="+mn-lt"/>
            </a:endParaRPr>
          </a:p>
          <a:p>
            <a:endParaRPr lang="pt-BR" sz="1400" dirty="0">
              <a:latin typeface="+mn-lt"/>
            </a:endParaRPr>
          </a:p>
        </p:txBody>
      </p:sp>
    </p:spTree>
    <p:extLst>
      <p:ext uri="{BB962C8B-B14F-4D97-AF65-F5344CB8AC3E}">
        <p14:creationId xmlns:p14="http://schemas.microsoft.com/office/powerpoint/2010/main" val="10981472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p:cNvSpPr>
            <a:spLocks noGrp="1"/>
          </p:cNvSpPr>
          <p:nvPr>
            <p:ph type="subTitle" idx="4294967295"/>
          </p:nvPr>
        </p:nvSpPr>
        <p:spPr>
          <a:xfrm>
            <a:off x="855619" y="2469279"/>
            <a:ext cx="10077423" cy="1137793"/>
          </a:xfrm>
        </p:spPr>
        <p:txBody>
          <a:bodyPr rtlCol="0">
            <a:normAutofit/>
          </a:bodyPr>
          <a:lstStyle/>
          <a:p>
            <a:pPr marL="0" indent="0" algn="ctr" rtl="0">
              <a:buNone/>
            </a:pPr>
            <a:r>
              <a:rPr lang="pt-BR" sz="2300" b="1" dirty="0">
                <a:solidFill>
                  <a:schemeClr val="bg1"/>
                </a:solidFill>
                <a:latin typeface="+mj-lt"/>
              </a:rPr>
              <a:t>05. Empoderamento e Delegação</a:t>
            </a:r>
          </a:p>
        </p:txBody>
      </p:sp>
    </p:spTree>
    <p:extLst>
      <p:ext uri="{BB962C8B-B14F-4D97-AF65-F5344CB8AC3E}">
        <p14:creationId xmlns:p14="http://schemas.microsoft.com/office/powerpoint/2010/main" val="34821227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724829-8B55-82FC-F290-C5A1A15235C5}"/>
              </a:ext>
            </a:extLst>
          </p:cNvPr>
          <p:cNvSpPr>
            <a:spLocks noGrp="1"/>
          </p:cNvSpPr>
          <p:nvPr>
            <p:ph type="title"/>
          </p:nvPr>
        </p:nvSpPr>
        <p:spPr/>
        <p:txBody>
          <a:bodyPr/>
          <a:lstStyle/>
          <a:p>
            <a:r>
              <a:rPr lang="pt-BR" dirty="0"/>
              <a:t>Empoderamento e Delegação</a:t>
            </a:r>
          </a:p>
        </p:txBody>
      </p:sp>
      <p:pic>
        <p:nvPicPr>
          <p:cNvPr id="5" name="Imagem 4">
            <a:extLst>
              <a:ext uri="{FF2B5EF4-FFF2-40B4-BE49-F238E27FC236}">
                <a16:creationId xmlns:a16="http://schemas.microsoft.com/office/drawing/2014/main" id="{82ED3898-1632-6C5F-3DDC-45D774A04A43}"/>
              </a:ext>
            </a:extLst>
          </p:cNvPr>
          <p:cNvPicPr>
            <a:picLocks noChangeAspect="1"/>
          </p:cNvPicPr>
          <p:nvPr/>
        </p:nvPicPr>
        <p:blipFill>
          <a:blip r:embed="rId2"/>
          <a:stretch>
            <a:fillRect/>
          </a:stretch>
        </p:blipFill>
        <p:spPr>
          <a:xfrm>
            <a:off x="1431236" y="1346124"/>
            <a:ext cx="8825948" cy="4962173"/>
          </a:xfrm>
          <a:prstGeom prst="rect">
            <a:avLst/>
          </a:prstGeom>
        </p:spPr>
      </p:pic>
    </p:spTree>
    <p:extLst>
      <p:ext uri="{BB962C8B-B14F-4D97-AF65-F5344CB8AC3E}">
        <p14:creationId xmlns:p14="http://schemas.microsoft.com/office/powerpoint/2010/main" val="30444797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65E104-9DBC-8DCB-EA80-A058D5D9503C}"/>
              </a:ext>
            </a:extLst>
          </p:cNvPr>
          <p:cNvSpPr>
            <a:spLocks noGrp="1"/>
          </p:cNvSpPr>
          <p:nvPr>
            <p:ph type="title"/>
          </p:nvPr>
        </p:nvSpPr>
        <p:spPr/>
        <p:txBody>
          <a:bodyPr/>
          <a:lstStyle/>
          <a:p>
            <a:r>
              <a:rPr lang="pt-BR" dirty="0"/>
              <a:t>Empoderamento e Delegação</a:t>
            </a:r>
          </a:p>
        </p:txBody>
      </p:sp>
      <p:sp>
        <p:nvSpPr>
          <p:cNvPr id="3" name="Espaço Reservado para Conteúdo 2">
            <a:extLst>
              <a:ext uri="{FF2B5EF4-FFF2-40B4-BE49-F238E27FC236}">
                <a16:creationId xmlns:a16="http://schemas.microsoft.com/office/drawing/2014/main" id="{23D23C5A-286B-BA3A-6D5C-F72915DDB685}"/>
              </a:ext>
            </a:extLst>
          </p:cNvPr>
          <p:cNvSpPr>
            <a:spLocks noGrp="1"/>
          </p:cNvSpPr>
          <p:nvPr>
            <p:ph sz="quarter" idx="10"/>
          </p:nvPr>
        </p:nvSpPr>
        <p:spPr>
          <a:xfrm>
            <a:off x="539496" y="1435608"/>
            <a:ext cx="4483078" cy="4792914"/>
          </a:xfrm>
        </p:spPr>
        <p:txBody>
          <a:bodyPr>
            <a:normAutofit/>
          </a:bodyPr>
          <a:lstStyle/>
          <a:p>
            <a:r>
              <a:rPr lang="pt-BR" sz="1400" b="0" i="0" dirty="0">
                <a:solidFill>
                  <a:srgbClr val="3D464D"/>
                </a:solidFill>
                <a:effectLst/>
              </a:rPr>
              <a:t> Queria deixar um exercício para vocês pensarem a respeito dessa parte da delegação, que envolve também a transparência, que é mostrar os níveis de delegação de cada coisa. Queria que vocês pensassem onde vocês querem chegar, o que motiva vocês. Tentem vincular, criar um link, um pequeno elo disso com o trabalho que vocês executam hoje. Existe a possibilidade de unir os seus objetivos com os objetivos da empresa? Com os objetivos do time com o qual você trabalha? Se sim, o que fazer para isso acontecer? Tem que mudar alguma coisa? Com quem conversamos? Vamos tentar fazer isso funcionar.</a:t>
            </a:r>
            <a:endParaRPr lang="pt-BR" sz="1400" dirty="0"/>
          </a:p>
        </p:txBody>
      </p:sp>
    </p:spTree>
    <p:extLst>
      <p:ext uri="{BB962C8B-B14F-4D97-AF65-F5344CB8AC3E}">
        <p14:creationId xmlns:p14="http://schemas.microsoft.com/office/powerpoint/2010/main" val="1145556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EE6D6EC-1027-B847-FD23-A0847B32B260}"/>
              </a:ext>
            </a:extLst>
          </p:cNvPr>
          <p:cNvSpPr>
            <a:spLocks noGrp="1"/>
          </p:cNvSpPr>
          <p:nvPr>
            <p:ph type="title"/>
          </p:nvPr>
        </p:nvSpPr>
        <p:spPr/>
        <p:txBody>
          <a:bodyPr/>
          <a:lstStyle/>
          <a:p>
            <a:r>
              <a:rPr lang="pt-BR" dirty="0"/>
              <a:t>Os 7 níveis do </a:t>
            </a:r>
            <a:r>
              <a:rPr lang="pt-BR" dirty="0" err="1"/>
              <a:t>Delegation</a:t>
            </a:r>
            <a:r>
              <a:rPr lang="pt-BR" dirty="0"/>
              <a:t> Poker</a:t>
            </a:r>
          </a:p>
        </p:txBody>
      </p:sp>
      <p:sp>
        <p:nvSpPr>
          <p:cNvPr id="3" name="Espaço Reservado para Conteúdo 2">
            <a:extLst>
              <a:ext uri="{FF2B5EF4-FFF2-40B4-BE49-F238E27FC236}">
                <a16:creationId xmlns:a16="http://schemas.microsoft.com/office/drawing/2014/main" id="{2848B515-89EF-5209-36AE-87C3CE220B41}"/>
              </a:ext>
            </a:extLst>
          </p:cNvPr>
          <p:cNvSpPr>
            <a:spLocks noGrp="1"/>
          </p:cNvSpPr>
          <p:nvPr>
            <p:ph sz="quarter" idx="10"/>
          </p:nvPr>
        </p:nvSpPr>
        <p:spPr>
          <a:xfrm>
            <a:off x="539496" y="1435608"/>
            <a:ext cx="4416552" cy="4974336"/>
          </a:xfrm>
        </p:spPr>
        <p:txBody>
          <a:bodyPr>
            <a:normAutofit/>
          </a:bodyPr>
          <a:lstStyle/>
          <a:p>
            <a:r>
              <a:rPr lang="pt-BR" sz="1400" b="0" i="0" dirty="0">
                <a:solidFill>
                  <a:srgbClr val="3D464D"/>
                </a:solidFill>
                <a:effectLst/>
              </a:rPr>
              <a:t>O </a:t>
            </a:r>
            <a:r>
              <a:rPr lang="pt-BR" sz="1400" b="0" i="0" dirty="0" err="1">
                <a:solidFill>
                  <a:srgbClr val="3D464D"/>
                </a:solidFill>
                <a:effectLst/>
              </a:rPr>
              <a:t>Delegation</a:t>
            </a:r>
            <a:r>
              <a:rPr lang="pt-BR" sz="1400" b="0" i="0" dirty="0">
                <a:solidFill>
                  <a:srgbClr val="3D464D"/>
                </a:solidFill>
                <a:effectLst/>
              </a:rPr>
              <a:t> Poker é uma ferramenta do Management 3.0 que nos auxilia a mapear como uma decisão é tomada em determinada circunstância na empresa. São 7 níveis possíveis que pela ordem são:</a:t>
            </a:r>
          </a:p>
          <a:p>
            <a:r>
              <a:rPr lang="pt-BR" sz="1400" b="0" i="0" dirty="0">
                <a:solidFill>
                  <a:srgbClr val="83AD6D"/>
                </a:solidFill>
                <a:effectLst/>
              </a:rPr>
              <a:t>1) Ordem</a:t>
            </a:r>
            <a:br>
              <a:rPr lang="pt-BR" sz="1400" b="0" i="0" dirty="0">
                <a:solidFill>
                  <a:srgbClr val="83AD6D"/>
                </a:solidFill>
                <a:effectLst/>
              </a:rPr>
            </a:br>
            <a:r>
              <a:rPr lang="pt-BR" sz="1400" b="0" i="0" dirty="0">
                <a:solidFill>
                  <a:srgbClr val="83AD6D"/>
                </a:solidFill>
                <a:effectLst/>
              </a:rPr>
              <a:t>2) Venda</a:t>
            </a:r>
            <a:br>
              <a:rPr lang="pt-BR" sz="1400" b="0" i="0" dirty="0">
                <a:solidFill>
                  <a:srgbClr val="83AD6D"/>
                </a:solidFill>
                <a:effectLst/>
              </a:rPr>
            </a:br>
            <a:r>
              <a:rPr lang="pt-BR" sz="1400" b="0" i="0" dirty="0">
                <a:solidFill>
                  <a:srgbClr val="83AD6D"/>
                </a:solidFill>
                <a:effectLst/>
              </a:rPr>
              <a:t>3) Consulta</a:t>
            </a:r>
            <a:br>
              <a:rPr lang="pt-BR" sz="1400" b="0" i="0" dirty="0">
                <a:solidFill>
                  <a:srgbClr val="83AD6D"/>
                </a:solidFill>
                <a:effectLst/>
              </a:rPr>
            </a:br>
            <a:r>
              <a:rPr lang="pt-BR" sz="1400" b="0" i="0" dirty="0">
                <a:solidFill>
                  <a:srgbClr val="83AD6D"/>
                </a:solidFill>
                <a:effectLst/>
              </a:rPr>
              <a:t>4) Consenso</a:t>
            </a:r>
            <a:br>
              <a:rPr lang="pt-BR" sz="1400" b="0" i="0" dirty="0">
                <a:solidFill>
                  <a:srgbClr val="83AD6D"/>
                </a:solidFill>
                <a:effectLst/>
              </a:rPr>
            </a:br>
            <a:r>
              <a:rPr lang="pt-BR" sz="1400" b="0" i="0" dirty="0">
                <a:solidFill>
                  <a:srgbClr val="83AD6D"/>
                </a:solidFill>
                <a:effectLst/>
              </a:rPr>
              <a:t>5) Conselho</a:t>
            </a:r>
            <a:br>
              <a:rPr lang="pt-BR" sz="1400" b="0" i="0" dirty="0">
                <a:solidFill>
                  <a:srgbClr val="83AD6D"/>
                </a:solidFill>
                <a:effectLst/>
              </a:rPr>
            </a:br>
            <a:r>
              <a:rPr lang="pt-BR" sz="1400" b="0" i="0" dirty="0">
                <a:solidFill>
                  <a:srgbClr val="83AD6D"/>
                </a:solidFill>
                <a:effectLst/>
              </a:rPr>
              <a:t>6) Informação </a:t>
            </a:r>
            <a:br>
              <a:rPr lang="pt-BR" sz="1400" b="0" i="0" dirty="0">
                <a:solidFill>
                  <a:srgbClr val="83AD6D"/>
                </a:solidFill>
                <a:effectLst/>
              </a:rPr>
            </a:br>
            <a:r>
              <a:rPr lang="pt-BR" sz="1400" b="0" i="0" dirty="0">
                <a:solidFill>
                  <a:srgbClr val="83AD6D"/>
                </a:solidFill>
                <a:effectLst/>
              </a:rPr>
              <a:t> 7) Delegação completa</a:t>
            </a:r>
          </a:p>
          <a:p>
            <a:r>
              <a:rPr lang="pt-BR" sz="1400" dirty="0">
                <a:solidFill>
                  <a:srgbClr val="767E85"/>
                </a:solidFill>
              </a:rPr>
              <a:t>E</a:t>
            </a:r>
            <a:r>
              <a:rPr lang="pt-BR" sz="1400" b="0" i="0" dirty="0">
                <a:solidFill>
                  <a:srgbClr val="767E85"/>
                </a:solidFill>
                <a:effectLst/>
              </a:rPr>
              <a:t>ssa é a sequência do </a:t>
            </a:r>
            <a:r>
              <a:rPr lang="pt-BR" sz="1400" b="0" i="0" dirty="0" err="1">
                <a:solidFill>
                  <a:srgbClr val="767E85"/>
                </a:solidFill>
                <a:effectLst/>
              </a:rPr>
              <a:t>Delegation</a:t>
            </a:r>
            <a:r>
              <a:rPr lang="pt-BR" sz="1400" b="0" i="0" dirty="0">
                <a:solidFill>
                  <a:srgbClr val="767E85"/>
                </a:solidFill>
                <a:effectLst/>
              </a:rPr>
              <a:t> Poker.</a:t>
            </a:r>
            <a:endParaRPr lang="pt-BR" sz="1400" dirty="0"/>
          </a:p>
        </p:txBody>
      </p:sp>
    </p:spTree>
    <p:extLst>
      <p:ext uri="{BB962C8B-B14F-4D97-AF65-F5344CB8AC3E}">
        <p14:creationId xmlns:p14="http://schemas.microsoft.com/office/powerpoint/2010/main" val="2792861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BAEA481-6076-6B17-4B5F-AD0785F74137}"/>
              </a:ext>
            </a:extLst>
          </p:cNvPr>
          <p:cNvSpPr>
            <a:spLocks noGrp="1"/>
          </p:cNvSpPr>
          <p:nvPr>
            <p:ph type="title"/>
          </p:nvPr>
        </p:nvSpPr>
        <p:spPr/>
        <p:txBody>
          <a:bodyPr/>
          <a:lstStyle/>
          <a:p>
            <a:r>
              <a:rPr lang="pt-BR" dirty="0"/>
              <a:t>Mapeie as tomadas de decisão</a:t>
            </a:r>
          </a:p>
        </p:txBody>
      </p:sp>
      <p:sp>
        <p:nvSpPr>
          <p:cNvPr id="3" name="Espaço Reservado para Conteúdo 2">
            <a:extLst>
              <a:ext uri="{FF2B5EF4-FFF2-40B4-BE49-F238E27FC236}">
                <a16:creationId xmlns:a16="http://schemas.microsoft.com/office/drawing/2014/main" id="{1F6095C6-D04A-6EA7-D709-F552FAF65B08}"/>
              </a:ext>
            </a:extLst>
          </p:cNvPr>
          <p:cNvSpPr>
            <a:spLocks noGrp="1"/>
          </p:cNvSpPr>
          <p:nvPr>
            <p:ph sz="quarter" idx="10"/>
          </p:nvPr>
        </p:nvSpPr>
        <p:spPr>
          <a:xfrm>
            <a:off x="539495" y="1435608"/>
            <a:ext cx="9770695" cy="4974336"/>
          </a:xfrm>
        </p:spPr>
        <p:txBody>
          <a:bodyPr>
            <a:normAutofit/>
          </a:bodyPr>
          <a:lstStyle/>
          <a:p>
            <a:pPr algn="l"/>
            <a:r>
              <a:rPr lang="pt-BR" sz="1400" b="0" i="0" dirty="0">
                <a:solidFill>
                  <a:srgbClr val="3D464D"/>
                </a:solidFill>
                <a:effectLst/>
              </a:rPr>
              <a:t>Na sua empresa, muito provavelmente as tomadas de decisão são tomadas de forma diferente de acordo com a situação. Mapeie 3 momentos onde uma decisão precisou ser tomada recentemente e você esteve envolvido de alguma forma.</a:t>
            </a:r>
          </a:p>
          <a:p>
            <a:pPr algn="l"/>
            <a:r>
              <a:rPr lang="pt-BR" sz="1400" b="0" i="0" dirty="0">
                <a:solidFill>
                  <a:srgbClr val="3D464D"/>
                </a:solidFill>
                <a:effectLst/>
              </a:rPr>
              <a:t>Agora encaixe cada um desses 3 momentos em uma categoria do </a:t>
            </a:r>
            <a:r>
              <a:rPr lang="pt-BR" sz="1400" b="0" i="0" dirty="0" err="1">
                <a:solidFill>
                  <a:srgbClr val="3D464D"/>
                </a:solidFill>
                <a:effectLst/>
              </a:rPr>
              <a:t>Delegation</a:t>
            </a:r>
            <a:r>
              <a:rPr lang="pt-BR" sz="1400" b="0" i="0" dirty="0">
                <a:solidFill>
                  <a:srgbClr val="3D464D"/>
                </a:solidFill>
                <a:effectLst/>
              </a:rPr>
              <a:t> Poker do </a:t>
            </a:r>
            <a:r>
              <a:rPr lang="pt-BR" sz="1400" b="0" i="0" dirty="0" err="1">
                <a:solidFill>
                  <a:srgbClr val="3D464D"/>
                </a:solidFill>
                <a:effectLst/>
              </a:rPr>
              <a:t>Managament</a:t>
            </a:r>
            <a:r>
              <a:rPr lang="pt-BR" sz="1400" b="0" i="0" dirty="0">
                <a:solidFill>
                  <a:srgbClr val="3D464D"/>
                </a:solidFill>
                <a:effectLst/>
              </a:rPr>
              <a:t> 3.0. Agora imagine essa decisão sendo tomada através de uma delegação completa. Você acha que o resultado seria diferente? Seria melhor? Seria pior?</a:t>
            </a:r>
          </a:p>
          <a:p>
            <a:r>
              <a:rPr lang="pt-BR" sz="1400" b="1" dirty="0"/>
              <a:t>Opinião do Instrutor: </a:t>
            </a:r>
          </a:p>
          <a:p>
            <a:r>
              <a:rPr lang="pt-BR" sz="1400" b="0" i="0" dirty="0">
                <a:solidFill>
                  <a:srgbClr val="3D464D"/>
                </a:solidFill>
                <a:effectLst/>
              </a:rPr>
              <a:t>Novamente, não há certo ou errado e tudo depende muito da cultura e o contexto da organização. Algumas decisões vão precisar ser mais autocráticas, outras decisões vão poder ser completamente delegadas. O segredo é justamente encontrar esse balanço, para dar autonomia para as pessoas poderem aprender e crescer mas também cuidar para que o negócio não seja impactado por uma decisão que talvez estivesse muito além do que poderia ser tomada.</a:t>
            </a:r>
            <a:endParaRPr lang="pt-BR" sz="1400" dirty="0"/>
          </a:p>
        </p:txBody>
      </p:sp>
    </p:spTree>
    <p:extLst>
      <p:ext uri="{BB962C8B-B14F-4D97-AF65-F5344CB8AC3E}">
        <p14:creationId xmlns:p14="http://schemas.microsoft.com/office/powerpoint/2010/main" val="31698373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4710CA-2812-931E-59F5-2D68993F65DD}"/>
              </a:ext>
            </a:extLst>
          </p:cNvPr>
          <p:cNvSpPr>
            <a:spLocks noGrp="1"/>
          </p:cNvSpPr>
          <p:nvPr>
            <p:ph type="title"/>
          </p:nvPr>
        </p:nvSpPr>
        <p:spPr/>
        <p:txBody>
          <a:bodyPr/>
          <a:lstStyle/>
          <a:p>
            <a:r>
              <a:rPr lang="pt-BR" dirty="0"/>
              <a:t>O que aprendemos? </a:t>
            </a:r>
          </a:p>
        </p:txBody>
      </p:sp>
      <p:sp>
        <p:nvSpPr>
          <p:cNvPr id="3" name="Espaço Reservado para Conteúdo 2">
            <a:extLst>
              <a:ext uri="{FF2B5EF4-FFF2-40B4-BE49-F238E27FC236}">
                <a16:creationId xmlns:a16="http://schemas.microsoft.com/office/drawing/2014/main" id="{6184DA24-650B-CE39-868E-3C79A5DF0A53}"/>
              </a:ext>
            </a:extLst>
          </p:cNvPr>
          <p:cNvSpPr>
            <a:spLocks noGrp="1"/>
          </p:cNvSpPr>
          <p:nvPr>
            <p:ph sz="quarter" idx="13"/>
          </p:nvPr>
        </p:nvSpPr>
        <p:spPr>
          <a:xfrm>
            <a:off x="521208" y="2560318"/>
            <a:ext cx="10398583" cy="3866986"/>
          </a:xfrm>
        </p:spPr>
        <p:txBody>
          <a:bodyPr>
            <a:normAutofit/>
          </a:bodyPr>
          <a:lstStyle/>
          <a:p>
            <a:pPr algn="l"/>
            <a:r>
              <a:rPr lang="pt-BR" sz="1400" b="0" i="0" dirty="0">
                <a:solidFill>
                  <a:srgbClr val="3D464D"/>
                </a:solidFill>
                <a:effectLst/>
                <a:latin typeface="+mn-lt"/>
              </a:rPr>
              <a:t>Nessa aula aprendemos que em um nível hierárquico alto as pessoas geralmente possuem um </a:t>
            </a:r>
            <a:r>
              <a:rPr lang="pt-BR" sz="1400" b="1" i="0" dirty="0">
                <a:solidFill>
                  <a:srgbClr val="3D464D"/>
                </a:solidFill>
                <a:effectLst/>
                <a:latin typeface="+mn-lt"/>
              </a:rPr>
              <a:t>maior conhecimento </a:t>
            </a:r>
            <a:r>
              <a:rPr lang="pt-BR" sz="1400" b="0" i="0" dirty="0">
                <a:solidFill>
                  <a:srgbClr val="3D464D"/>
                </a:solidFill>
                <a:effectLst/>
                <a:latin typeface="+mn-lt"/>
              </a:rPr>
              <a:t>de todo o contexto e </a:t>
            </a:r>
            <a:r>
              <a:rPr lang="pt-BR" sz="1400" b="1" i="0" dirty="0">
                <a:solidFill>
                  <a:srgbClr val="3D464D"/>
                </a:solidFill>
                <a:effectLst/>
                <a:latin typeface="+mn-lt"/>
              </a:rPr>
              <a:t>muitas informações</a:t>
            </a:r>
            <a:r>
              <a:rPr lang="pt-BR" sz="1400" b="0" i="0" dirty="0">
                <a:solidFill>
                  <a:srgbClr val="3D464D"/>
                </a:solidFill>
                <a:effectLst/>
                <a:latin typeface="+mn-lt"/>
              </a:rPr>
              <a:t>, mas elas são </a:t>
            </a:r>
            <a:r>
              <a:rPr lang="pt-BR" sz="1400" b="1" i="0" dirty="0">
                <a:solidFill>
                  <a:srgbClr val="3D464D"/>
                </a:solidFill>
                <a:effectLst/>
                <a:latin typeface="+mn-lt"/>
              </a:rPr>
              <a:t>mais abstratas</a:t>
            </a:r>
            <a:r>
              <a:rPr lang="pt-BR" sz="1400" b="0" i="0" dirty="0">
                <a:solidFill>
                  <a:srgbClr val="3D464D"/>
                </a:solidFill>
                <a:effectLst/>
                <a:latin typeface="+mn-lt"/>
              </a:rPr>
              <a:t>. </a:t>
            </a:r>
          </a:p>
          <a:p>
            <a:pPr algn="l"/>
            <a:r>
              <a:rPr lang="pt-BR" sz="1400" b="0" i="0" dirty="0">
                <a:solidFill>
                  <a:srgbClr val="3D464D"/>
                </a:solidFill>
                <a:effectLst/>
                <a:latin typeface="+mn-lt"/>
              </a:rPr>
              <a:t>Já em um </a:t>
            </a:r>
            <a:r>
              <a:rPr lang="pt-BR" sz="1400" b="1" i="0" dirty="0">
                <a:solidFill>
                  <a:srgbClr val="3D464D"/>
                </a:solidFill>
                <a:effectLst/>
                <a:latin typeface="+mn-lt"/>
              </a:rPr>
              <a:t>nível hierárquico mais baixo</a:t>
            </a:r>
            <a:r>
              <a:rPr lang="pt-BR" sz="1400" b="0" i="0" dirty="0">
                <a:solidFill>
                  <a:srgbClr val="3D464D"/>
                </a:solidFill>
                <a:effectLst/>
                <a:latin typeface="+mn-lt"/>
              </a:rPr>
              <a:t>, há um </a:t>
            </a:r>
            <a:r>
              <a:rPr lang="pt-BR" sz="1400" b="1" i="0" dirty="0">
                <a:solidFill>
                  <a:srgbClr val="3D464D"/>
                </a:solidFill>
                <a:effectLst/>
                <a:latin typeface="+mn-lt"/>
              </a:rPr>
              <a:t>maior conhecimento dos detalhes</a:t>
            </a:r>
            <a:r>
              <a:rPr lang="pt-BR" sz="1400" b="0" i="0" dirty="0">
                <a:solidFill>
                  <a:srgbClr val="3D464D"/>
                </a:solidFill>
                <a:effectLst/>
                <a:latin typeface="+mn-lt"/>
              </a:rPr>
              <a:t>, mas a </a:t>
            </a:r>
            <a:r>
              <a:rPr lang="pt-BR" sz="1400" b="1" i="0" dirty="0">
                <a:solidFill>
                  <a:srgbClr val="3D464D"/>
                </a:solidFill>
                <a:effectLst/>
                <a:latin typeface="+mn-lt"/>
              </a:rPr>
              <a:t>visão é um pouco mais limitada </a:t>
            </a:r>
            <a:r>
              <a:rPr lang="pt-BR" sz="1400" b="0" i="0" dirty="0">
                <a:solidFill>
                  <a:srgbClr val="3D464D"/>
                </a:solidFill>
                <a:effectLst/>
                <a:latin typeface="+mn-lt"/>
              </a:rPr>
              <a:t>por não conhecer o todo.</a:t>
            </a:r>
          </a:p>
          <a:p>
            <a:pPr algn="l"/>
            <a:r>
              <a:rPr lang="pt-BR" sz="1400" b="0" i="0" dirty="0">
                <a:solidFill>
                  <a:srgbClr val="3D464D"/>
                </a:solidFill>
                <a:effectLst/>
                <a:latin typeface="+mn-lt"/>
              </a:rPr>
              <a:t>O segredo para um bom processo de tomada de decisão é justamente balancear esse conhecimento e para isso, uma forma de mapear como as decisões e o nível de empoderamento nas organizações, é através do </a:t>
            </a:r>
            <a:r>
              <a:rPr lang="pt-BR" sz="1400" b="1" i="0" dirty="0" err="1">
                <a:solidFill>
                  <a:srgbClr val="3D464D"/>
                </a:solidFill>
                <a:effectLst/>
                <a:latin typeface="+mn-lt"/>
              </a:rPr>
              <a:t>Delegation</a:t>
            </a:r>
            <a:r>
              <a:rPr lang="pt-BR" sz="1400" b="1" i="0" dirty="0">
                <a:solidFill>
                  <a:srgbClr val="3D464D"/>
                </a:solidFill>
                <a:effectLst/>
                <a:latin typeface="+mn-lt"/>
              </a:rPr>
              <a:t> Poker</a:t>
            </a:r>
            <a:r>
              <a:rPr lang="pt-BR" sz="1400" b="0" i="0" dirty="0">
                <a:solidFill>
                  <a:srgbClr val="3D464D"/>
                </a:solidFill>
                <a:effectLst/>
                <a:latin typeface="+mn-lt"/>
              </a:rPr>
              <a:t>.</a:t>
            </a:r>
          </a:p>
          <a:p>
            <a:br>
              <a:rPr lang="pt-BR" sz="1400" dirty="0">
                <a:effectLst/>
                <a:latin typeface="+mn-lt"/>
              </a:rPr>
            </a:br>
            <a:endParaRPr lang="pt-BR" sz="1400" b="1" i="0" dirty="0">
              <a:solidFill>
                <a:srgbClr val="3D464D"/>
              </a:solidFill>
              <a:effectLst/>
              <a:latin typeface="+mn-lt"/>
            </a:endParaRPr>
          </a:p>
          <a:p>
            <a:endParaRPr lang="pt-BR" sz="1200" b="0" i="0" dirty="0">
              <a:solidFill>
                <a:srgbClr val="3D464D"/>
              </a:solidFill>
              <a:effectLst/>
              <a:latin typeface="+mn-lt"/>
            </a:endParaRPr>
          </a:p>
          <a:p>
            <a:endParaRPr lang="pt-BR" sz="1400" dirty="0">
              <a:latin typeface="+mn-lt"/>
            </a:endParaRPr>
          </a:p>
        </p:txBody>
      </p:sp>
    </p:spTree>
    <p:extLst>
      <p:ext uri="{BB962C8B-B14F-4D97-AF65-F5344CB8AC3E}">
        <p14:creationId xmlns:p14="http://schemas.microsoft.com/office/powerpoint/2010/main" val="12708817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ítulo 9"/>
          <p:cNvSpPr>
            <a:spLocks noGrp="1"/>
          </p:cNvSpPr>
          <p:nvPr>
            <p:ph type="title"/>
          </p:nvPr>
        </p:nvSpPr>
        <p:spPr>
          <a:xfrm>
            <a:off x="521207" y="874643"/>
            <a:ext cx="11432253" cy="1338470"/>
          </a:xfrm>
        </p:spPr>
        <p:txBody>
          <a:bodyPr rtlCol="0">
            <a:normAutofit/>
          </a:bodyPr>
          <a:lstStyle/>
          <a:p>
            <a:pPr rtl="0"/>
            <a:r>
              <a:rPr lang="pt-BR" sz="3200" b="1" dirty="0">
                <a:latin typeface="Segoe UI Light" panose="020B0502040204020203" pitchFamily="34" charset="0"/>
                <a:cs typeface="Segoe UI Light" panose="020B0502040204020203" pitchFamily="34" charset="0"/>
              </a:rPr>
              <a:t>Introdução </a:t>
            </a:r>
            <a:endParaRPr lang="pt-BR" sz="3200" dirty="0">
              <a:latin typeface="Segoe UI Light" panose="020B0502040204020203" pitchFamily="34" charset="0"/>
              <a:cs typeface="Segoe UI Light" panose="020B0502040204020203" pitchFamily="34" charset="0"/>
            </a:endParaRPr>
          </a:p>
        </p:txBody>
      </p:sp>
      <p:sp>
        <p:nvSpPr>
          <p:cNvPr id="2" name="CaixaDeTexto 1">
            <a:extLst>
              <a:ext uri="{FF2B5EF4-FFF2-40B4-BE49-F238E27FC236}">
                <a16:creationId xmlns:a16="http://schemas.microsoft.com/office/drawing/2014/main" id="{1E007850-F746-F3B7-4812-81FC9A70B5F4}"/>
              </a:ext>
            </a:extLst>
          </p:cNvPr>
          <p:cNvSpPr txBox="1"/>
          <p:nvPr/>
        </p:nvSpPr>
        <p:spPr>
          <a:xfrm>
            <a:off x="521207" y="2213113"/>
            <a:ext cx="11206967" cy="4772781"/>
          </a:xfrm>
          <a:prstGeom prst="rect">
            <a:avLst/>
          </a:prstGeom>
          <a:noFill/>
        </p:spPr>
        <p:txBody>
          <a:bodyPr wrap="square" rtlCol="0">
            <a:spAutoFit/>
          </a:bodyPr>
          <a:lstStyle/>
          <a:p>
            <a:pPr>
              <a:lnSpc>
                <a:spcPct val="150000"/>
              </a:lnSpc>
            </a:pPr>
            <a:endParaRPr lang="pt-BR" sz="1100" b="1" dirty="0"/>
          </a:p>
          <a:p>
            <a:pPr marL="285750" indent="-285750">
              <a:lnSpc>
                <a:spcPct val="150000"/>
              </a:lnSpc>
              <a:buFont typeface="Courier New" panose="02070309020205020404" pitchFamily="49" charset="0"/>
              <a:buChar char="o"/>
            </a:pPr>
            <a:r>
              <a:rPr lang="pt-BR" sz="1100" b="1" dirty="0">
                <a:solidFill>
                  <a:srgbClr val="3D464D"/>
                </a:solidFill>
              </a:rPr>
              <a:t>G</a:t>
            </a:r>
            <a:r>
              <a:rPr lang="pt-BR" sz="1100" b="1" i="0" dirty="0">
                <a:solidFill>
                  <a:srgbClr val="3D464D"/>
                </a:solidFill>
                <a:effectLst/>
              </a:rPr>
              <a:t>estão tradicional: </a:t>
            </a:r>
            <a:r>
              <a:rPr lang="pt-BR" sz="1100" b="0" i="0" dirty="0">
                <a:solidFill>
                  <a:srgbClr val="3D464D"/>
                </a:solidFill>
                <a:effectLst/>
              </a:rPr>
              <a:t>Como ela separava pensadores de executores? Por que as pessoas eram tratadas como recursos ou peças de uma máquina? Quais as consequências que esse tipo de pensamento acabava por acarretar dentro da organização? </a:t>
            </a:r>
          </a:p>
          <a:p>
            <a:pPr marL="285750" indent="-285750">
              <a:lnSpc>
                <a:spcPct val="150000"/>
              </a:lnSpc>
              <a:buFont typeface="Courier New" panose="02070309020205020404" pitchFamily="49" charset="0"/>
              <a:buChar char="o"/>
            </a:pPr>
            <a:endParaRPr lang="pt-BR" sz="1100" dirty="0">
              <a:solidFill>
                <a:srgbClr val="3D464D"/>
              </a:solidFill>
            </a:endParaRPr>
          </a:p>
          <a:p>
            <a:pPr marL="285750" indent="-285750">
              <a:lnSpc>
                <a:spcPct val="150000"/>
              </a:lnSpc>
              <a:buFont typeface="Courier New" panose="02070309020205020404" pitchFamily="49" charset="0"/>
              <a:buChar char="o"/>
            </a:pPr>
            <a:r>
              <a:rPr lang="pt-BR" sz="1100" b="1" i="0" dirty="0">
                <a:solidFill>
                  <a:srgbClr val="3D464D"/>
                </a:solidFill>
                <a:effectLst/>
              </a:rPr>
              <a:t>Mundo VUC: </a:t>
            </a:r>
            <a:r>
              <a:rPr lang="pt-BR" sz="1100" b="0" i="0" dirty="0">
                <a:solidFill>
                  <a:srgbClr val="3D464D"/>
                </a:solidFill>
                <a:effectLst/>
              </a:rPr>
              <a:t>Mundo em que vivemos hoje, que tornou um pouco mais ineficiente a gestão tradicional. Quais as dificuldades que esse mundo criou para esse tipo de gestão?</a:t>
            </a:r>
            <a:br>
              <a:rPr lang="pt-BR" sz="1100" b="0" i="0" dirty="0">
                <a:solidFill>
                  <a:srgbClr val="3D464D"/>
                </a:solidFill>
                <a:effectLst/>
              </a:rPr>
            </a:br>
            <a:endParaRPr lang="pt-BR" sz="1100" b="0" i="0" dirty="0">
              <a:solidFill>
                <a:srgbClr val="3D464D"/>
              </a:solidFill>
              <a:effectLst/>
            </a:endParaRPr>
          </a:p>
          <a:p>
            <a:pPr marL="285750" indent="-285750">
              <a:lnSpc>
                <a:spcPct val="150000"/>
              </a:lnSpc>
              <a:buFont typeface="Courier New" panose="02070309020205020404" pitchFamily="49" charset="0"/>
              <a:buChar char="o"/>
            </a:pPr>
            <a:r>
              <a:rPr lang="pt-BR" sz="1100" b="1" dirty="0">
                <a:solidFill>
                  <a:srgbClr val="3D464D"/>
                </a:solidFill>
              </a:rPr>
              <a:t>Motivação: </a:t>
            </a:r>
            <a:r>
              <a:rPr lang="pt-BR" sz="1100" dirty="0">
                <a:solidFill>
                  <a:srgbClr val="3D464D"/>
                </a:solidFill>
              </a:rPr>
              <a:t>F</a:t>
            </a:r>
            <a:r>
              <a:rPr lang="pt-BR" sz="1100" b="0" i="0" dirty="0">
                <a:solidFill>
                  <a:srgbClr val="3D464D"/>
                </a:solidFill>
                <a:effectLst/>
              </a:rPr>
              <a:t>ator fundamental para realmente termos uma gestão ágil dentro das empresas. Como fazemos para confiar nos indivíduos da empresa e qual o efeito de se ter uma confiança grande nos seus colaboradores?</a:t>
            </a:r>
            <a:br>
              <a:rPr lang="pt-BR" sz="1100" b="0" i="0" dirty="0">
                <a:solidFill>
                  <a:srgbClr val="3D464D"/>
                </a:solidFill>
                <a:effectLst/>
              </a:rPr>
            </a:br>
            <a:endParaRPr lang="pt-BR" sz="1100" b="0" i="0" dirty="0">
              <a:solidFill>
                <a:srgbClr val="3D464D"/>
              </a:solidFill>
              <a:effectLst/>
            </a:endParaRPr>
          </a:p>
          <a:p>
            <a:pPr marL="285750" indent="-285750">
              <a:lnSpc>
                <a:spcPct val="150000"/>
              </a:lnSpc>
              <a:buFont typeface="Courier New" panose="02070309020205020404" pitchFamily="49" charset="0"/>
              <a:buChar char="o"/>
            </a:pPr>
            <a:r>
              <a:rPr lang="pt-BR" sz="1100" b="1" dirty="0">
                <a:solidFill>
                  <a:srgbClr val="3D464D"/>
                </a:solidFill>
              </a:rPr>
              <a:t>Liderança: </a:t>
            </a:r>
            <a:r>
              <a:rPr lang="pt-BR" sz="1100" b="1" i="0" dirty="0">
                <a:solidFill>
                  <a:srgbClr val="3D464D"/>
                </a:solidFill>
                <a:effectLst/>
              </a:rPr>
              <a:t> </a:t>
            </a:r>
            <a:r>
              <a:rPr lang="pt-BR" sz="1100" b="0" i="0" dirty="0">
                <a:solidFill>
                  <a:srgbClr val="3D464D"/>
                </a:solidFill>
                <a:effectLst/>
              </a:rPr>
              <a:t>Emergente e situacional.</a:t>
            </a:r>
            <a:br>
              <a:rPr lang="pt-BR" sz="1100" b="0" i="0" dirty="0">
                <a:solidFill>
                  <a:srgbClr val="3D464D"/>
                </a:solidFill>
                <a:effectLst/>
              </a:rPr>
            </a:br>
            <a:endParaRPr lang="pt-BR" sz="1100" b="0" i="0" dirty="0">
              <a:solidFill>
                <a:srgbClr val="3D464D"/>
              </a:solidFill>
              <a:effectLst/>
            </a:endParaRPr>
          </a:p>
          <a:p>
            <a:pPr marL="285750" indent="-285750">
              <a:lnSpc>
                <a:spcPct val="150000"/>
              </a:lnSpc>
              <a:buFont typeface="Courier New" panose="02070309020205020404" pitchFamily="49" charset="0"/>
              <a:buChar char="o"/>
            </a:pPr>
            <a:r>
              <a:rPr lang="pt-BR" sz="1100" b="1" i="0" dirty="0">
                <a:solidFill>
                  <a:srgbClr val="3D464D"/>
                </a:solidFill>
                <a:effectLst/>
              </a:rPr>
              <a:t>Delegação:  </a:t>
            </a:r>
            <a:r>
              <a:rPr lang="pt-BR" sz="1100" b="0" i="0" dirty="0">
                <a:solidFill>
                  <a:srgbClr val="3D464D"/>
                </a:solidFill>
                <a:effectLst/>
              </a:rPr>
              <a:t>Quais são os sete níveis da delegação? </a:t>
            </a:r>
            <a:r>
              <a:rPr lang="pt-BR" sz="1100" dirty="0">
                <a:solidFill>
                  <a:srgbClr val="3D464D"/>
                </a:solidFill>
              </a:rPr>
              <a:t>Q</a:t>
            </a:r>
            <a:r>
              <a:rPr lang="pt-BR" sz="1100" b="0" i="0" dirty="0">
                <a:solidFill>
                  <a:srgbClr val="3D464D"/>
                </a:solidFill>
                <a:effectLst/>
              </a:rPr>
              <a:t>uais os impactos na organização? Por que é tão importante delegar atividades?</a:t>
            </a:r>
            <a:br>
              <a:rPr lang="pt-BR" sz="1100" b="0" i="0" dirty="0">
                <a:solidFill>
                  <a:srgbClr val="3D464D"/>
                </a:solidFill>
                <a:effectLst/>
              </a:rPr>
            </a:br>
            <a:endParaRPr lang="pt-BR" sz="1100" b="0" i="0" dirty="0">
              <a:solidFill>
                <a:srgbClr val="3D464D"/>
              </a:solidFill>
              <a:effectLst/>
            </a:endParaRPr>
          </a:p>
          <a:p>
            <a:pPr marL="285750" indent="-285750">
              <a:lnSpc>
                <a:spcPct val="150000"/>
              </a:lnSpc>
              <a:buFont typeface="Courier New" panose="02070309020205020404" pitchFamily="49" charset="0"/>
              <a:buChar char="o"/>
            </a:pPr>
            <a:r>
              <a:rPr lang="pt-BR" sz="1100" b="1" i="0" dirty="0">
                <a:solidFill>
                  <a:srgbClr val="3D464D"/>
                </a:solidFill>
                <a:effectLst/>
              </a:rPr>
              <a:t>Feedback: </a:t>
            </a:r>
            <a:r>
              <a:rPr lang="pt-BR" sz="1100" b="0" i="0" dirty="0">
                <a:solidFill>
                  <a:srgbClr val="3D464D"/>
                </a:solidFill>
                <a:effectLst/>
              </a:rPr>
              <a:t>O feedback vai sempre gerar conhecimento.</a:t>
            </a:r>
            <a:br>
              <a:rPr lang="pt-BR" sz="1100" b="0" i="0" dirty="0">
                <a:solidFill>
                  <a:srgbClr val="3D464D"/>
                </a:solidFill>
                <a:effectLst/>
              </a:rPr>
            </a:br>
            <a:endParaRPr lang="pt-BR" sz="1100" b="0" i="0" dirty="0">
              <a:solidFill>
                <a:srgbClr val="3D464D"/>
              </a:solidFill>
              <a:effectLst/>
            </a:endParaRPr>
          </a:p>
          <a:p>
            <a:pPr marL="285750" indent="-285750">
              <a:lnSpc>
                <a:spcPct val="150000"/>
              </a:lnSpc>
              <a:buFont typeface="Courier New" panose="02070309020205020404" pitchFamily="49" charset="0"/>
              <a:buChar char="o"/>
            </a:pPr>
            <a:r>
              <a:rPr lang="pt-BR" sz="1100" b="1" dirty="0">
                <a:solidFill>
                  <a:srgbClr val="3D464D"/>
                </a:solidFill>
              </a:rPr>
              <a:t>Melhorias:  </a:t>
            </a:r>
            <a:r>
              <a:rPr lang="pt-BR" sz="1100" b="0" i="0" dirty="0">
                <a:solidFill>
                  <a:srgbClr val="3D464D"/>
                </a:solidFill>
                <a:effectLst/>
              </a:rPr>
              <a:t>A diferença entre uma melhoria brusca, implementada de uma vez para a melhoria contínua. Como mantemos um fluxo de intensidade de mudança no trabalho, que seja saudável, e como maximizamos nosso aprendizado?</a:t>
            </a:r>
          </a:p>
          <a:p>
            <a:pPr marL="285750" indent="-285750">
              <a:lnSpc>
                <a:spcPct val="150000"/>
              </a:lnSpc>
              <a:buFont typeface="Courier New" panose="02070309020205020404" pitchFamily="49" charset="0"/>
              <a:buChar char="o"/>
            </a:pPr>
            <a:endParaRPr lang="pt-BR" dirty="0"/>
          </a:p>
        </p:txBody>
      </p:sp>
    </p:spTree>
    <p:extLst>
      <p:ext uri="{BB962C8B-B14F-4D97-AF65-F5344CB8AC3E}">
        <p14:creationId xmlns:p14="http://schemas.microsoft.com/office/powerpoint/2010/main" val="27762141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p:cNvSpPr>
            <a:spLocks noGrp="1"/>
          </p:cNvSpPr>
          <p:nvPr>
            <p:ph type="subTitle" idx="4294967295"/>
          </p:nvPr>
        </p:nvSpPr>
        <p:spPr>
          <a:xfrm>
            <a:off x="855619" y="2469279"/>
            <a:ext cx="10077423" cy="1137793"/>
          </a:xfrm>
        </p:spPr>
        <p:txBody>
          <a:bodyPr rtlCol="0">
            <a:normAutofit/>
          </a:bodyPr>
          <a:lstStyle/>
          <a:p>
            <a:pPr marL="0" indent="0" algn="ctr" rtl="0">
              <a:buNone/>
            </a:pPr>
            <a:r>
              <a:rPr lang="pt-BR" sz="2300" b="1" dirty="0">
                <a:solidFill>
                  <a:schemeClr val="bg1"/>
                </a:solidFill>
                <a:latin typeface="+mj-lt"/>
              </a:rPr>
              <a:t>06. Feedback e Conhecimento</a:t>
            </a:r>
          </a:p>
        </p:txBody>
      </p:sp>
    </p:spTree>
    <p:extLst>
      <p:ext uri="{BB962C8B-B14F-4D97-AF65-F5344CB8AC3E}">
        <p14:creationId xmlns:p14="http://schemas.microsoft.com/office/powerpoint/2010/main" val="16398235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5DCB08-C590-3673-2883-5D05E83165D1}"/>
              </a:ext>
            </a:extLst>
          </p:cNvPr>
          <p:cNvSpPr>
            <a:spLocks noGrp="1"/>
          </p:cNvSpPr>
          <p:nvPr>
            <p:ph type="title"/>
          </p:nvPr>
        </p:nvSpPr>
        <p:spPr/>
        <p:txBody>
          <a:bodyPr/>
          <a:lstStyle/>
          <a:p>
            <a:r>
              <a:rPr lang="pt-BR" dirty="0"/>
              <a:t>Feedback</a:t>
            </a:r>
          </a:p>
        </p:txBody>
      </p:sp>
      <p:pic>
        <p:nvPicPr>
          <p:cNvPr id="5" name="Imagem 4">
            <a:extLst>
              <a:ext uri="{FF2B5EF4-FFF2-40B4-BE49-F238E27FC236}">
                <a16:creationId xmlns:a16="http://schemas.microsoft.com/office/drawing/2014/main" id="{2093E946-4577-EEF6-1443-81BE6E5E5726}"/>
              </a:ext>
            </a:extLst>
          </p:cNvPr>
          <p:cNvPicPr>
            <a:picLocks noChangeAspect="1"/>
          </p:cNvPicPr>
          <p:nvPr/>
        </p:nvPicPr>
        <p:blipFill>
          <a:blip r:embed="rId2"/>
          <a:stretch>
            <a:fillRect/>
          </a:stretch>
        </p:blipFill>
        <p:spPr>
          <a:xfrm>
            <a:off x="1882568" y="1485025"/>
            <a:ext cx="8759687" cy="4924919"/>
          </a:xfrm>
          <a:prstGeom prst="rect">
            <a:avLst/>
          </a:prstGeom>
        </p:spPr>
      </p:pic>
    </p:spTree>
    <p:extLst>
      <p:ext uri="{BB962C8B-B14F-4D97-AF65-F5344CB8AC3E}">
        <p14:creationId xmlns:p14="http://schemas.microsoft.com/office/powerpoint/2010/main" val="36104908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A80A0CF-2DD0-20B7-D584-47CC261F6D4B}"/>
              </a:ext>
            </a:extLst>
          </p:cNvPr>
          <p:cNvSpPr>
            <a:spLocks noGrp="1"/>
          </p:cNvSpPr>
          <p:nvPr>
            <p:ph type="title"/>
          </p:nvPr>
        </p:nvSpPr>
        <p:spPr/>
        <p:txBody>
          <a:bodyPr/>
          <a:lstStyle/>
          <a:p>
            <a:r>
              <a:rPr lang="pt-BR" dirty="0"/>
              <a:t>Conhecimento</a:t>
            </a:r>
          </a:p>
        </p:txBody>
      </p:sp>
      <p:pic>
        <p:nvPicPr>
          <p:cNvPr id="5" name="Imagem 4">
            <a:extLst>
              <a:ext uri="{FF2B5EF4-FFF2-40B4-BE49-F238E27FC236}">
                <a16:creationId xmlns:a16="http://schemas.microsoft.com/office/drawing/2014/main" id="{304914F9-0E9B-D5EC-B8FD-43B005B0D10B}"/>
              </a:ext>
            </a:extLst>
          </p:cNvPr>
          <p:cNvPicPr>
            <a:picLocks noChangeAspect="1"/>
          </p:cNvPicPr>
          <p:nvPr/>
        </p:nvPicPr>
        <p:blipFill>
          <a:blip r:embed="rId2"/>
          <a:stretch>
            <a:fillRect/>
          </a:stretch>
        </p:blipFill>
        <p:spPr>
          <a:xfrm>
            <a:off x="1868555" y="1639626"/>
            <a:ext cx="8693427" cy="4887666"/>
          </a:xfrm>
          <a:prstGeom prst="rect">
            <a:avLst/>
          </a:prstGeom>
        </p:spPr>
      </p:pic>
    </p:spTree>
    <p:extLst>
      <p:ext uri="{BB962C8B-B14F-4D97-AF65-F5344CB8AC3E}">
        <p14:creationId xmlns:p14="http://schemas.microsoft.com/office/powerpoint/2010/main" val="5682731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E7E3F3-550C-7960-93BE-2399E1587D05}"/>
              </a:ext>
            </a:extLst>
          </p:cNvPr>
          <p:cNvSpPr>
            <a:spLocks noGrp="1"/>
          </p:cNvSpPr>
          <p:nvPr>
            <p:ph type="title"/>
          </p:nvPr>
        </p:nvSpPr>
        <p:spPr/>
        <p:txBody>
          <a:bodyPr/>
          <a:lstStyle/>
          <a:p>
            <a:r>
              <a:rPr lang="pt-BR" dirty="0"/>
              <a:t>Única escolha sobre o conteúdo da aula</a:t>
            </a:r>
          </a:p>
        </p:txBody>
      </p:sp>
      <p:sp>
        <p:nvSpPr>
          <p:cNvPr id="3" name="Espaço Reservado para Conteúdo 2">
            <a:extLst>
              <a:ext uri="{FF2B5EF4-FFF2-40B4-BE49-F238E27FC236}">
                <a16:creationId xmlns:a16="http://schemas.microsoft.com/office/drawing/2014/main" id="{87557C48-FE87-4F1C-93AC-A6659B4DCD53}"/>
              </a:ext>
            </a:extLst>
          </p:cNvPr>
          <p:cNvSpPr>
            <a:spLocks noGrp="1"/>
          </p:cNvSpPr>
          <p:nvPr>
            <p:ph sz="quarter" idx="10"/>
          </p:nvPr>
        </p:nvSpPr>
        <p:spPr>
          <a:xfrm>
            <a:off x="539496" y="1435608"/>
            <a:ext cx="4416552" cy="4974336"/>
          </a:xfrm>
        </p:spPr>
        <p:txBody>
          <a:bodyPr>
            <a:normAutofit/>
          </a:bodyPr>
          <a:lstStyle/>
          <a:p>
            <a:r>
              <a:rPr lang="pt-BR" sz="1400" b="1" i="0" dirty="0">
                <a:solidFill>
                  <a:srgbClr val="3D464D"/>
                </a:solidFill>
                <a:effectLst/>
              </a:rPr>
              <a:t>Um feedback precisa ser composto por:</a:t>
            </a:r>
          </a:p>
          <a:p>
            <a:r>
              <a:rPr lang="pt-BR" sz="1400" b="0" i="0" dirty="0">
                <a:solidFill>
                  <a:srgbClr val="83AD6D"/>
                </a:solidFill>
                <a:effectLst/>
              </a:rPr>
              <a:t>Contextualização</a:t>
            </a:r>
            <a:br>
              <a:rPr lang="pt-BR" sz="1400" b="0" i="0" dirty="0">
                <a:solidFill>
                  <a:srgbClr val="83AD6D"/>
                </a:solidFill>
                <a:effectLst/>
              </a:rPr>
            </a:br>
            <a:r>
              <a:rPr lang="pt-BR" sz="1400" b="0" i="0" dirty="0">
                <a:solidFill>
                  <a:srgbClr val="83AD6D"/>
                </a:solidFill>
                <a:effectLst/>
              </a:rPr>
              <a:t>Exposição de Fatos</a:t>
            </a:r>
            <a:br>
              <a:rPr lang="pt-BR" sz="1400" b="0" i="0" dirty="0">
                <a:solidFill>
                  <a:srgbClr val="83AD6D"/>
                </a:solidFill>
                <a:effectLst/>
              </a:rPr>
            </a:br>
            <a:r>
              <a:rPr lang="pt-BR" sz="1400" b="0" i="0" dirty="0">
                <a:solidFill>
                  <a:srgbClr val="83AD6D"/>
                </a:solidFill>
                <a:effectLst/>
              </a:rPr>
              <a:t>Valor da Melhoria </a:t>
            </a:r>
            <a:br>
              <a:rPr lang="pt-BR" sz="1400" b="0" i="0" dirty="0">
                <a:solidFill>
                  <a:srgbClr val="83AD6D"/>
                </a:solidFill>
                <a:effectLst/>
              </a:rPr>
            </a:br>
            <a:r>
              <a:rPr lang="pt-BR" sz="1400" b="0" i="0" dirty="0">
                <a:solidFill>
                  <a:srgbClr val="83AD6D"/>
                </a:solidFill>
                <a:effectLst/>
              </a:rPr>
              <a:t>Perguntas Poderosas</a:t>
            </a:r>
          </a:p>
          <a:p>
            <a:r>
              <a:rPr lang="pt-BR" sz="1400" b="0" i="0" dirty="0">
                <a:solidFill>
                  <a:srgbClr val="767E85"/>
                </a:solidFill>
                <a:effectLst/>
              </a:rPr>
              <a:t> A </a:t>
            </a:r>
            <a:r>
              <a:rPr lang="pt-BR" sz="1400" b="0" i="0" u="sng" dirty="0">
                <a:solidFill>
                  <a:srgbClr val="767E85"/>
                </a:solidFill>
                <a:effectLst/>
              </a:rPr>
              <a:t>contextualização</a:t>
            </a:r>
            <a:r>
              <a:rPr lang="pt-BR" sz="1400" b="0" i="0" dirty="0">
                <a:solidFill>
                  <a:srgbClr val="767E85"/>
                </a:solidFill>
                <a:effectLst/>
              </a:rPr>
              <a:t> mostra o cenário para a pessoa, enquanto a </a:t>
            </a:r>
            <a:r>
              <a:rPr lang="pt-BR" sz="1400" b="0" i="0" u="sng" dirty="0">
                <a:solidFill>
                  <a:srgbClr val="767E85"/>
                </a:solidFill>
                <a:effectLst/>
              </a:rPr>
              <a:t>exposição</a:t>
            </a:r>
            <a:r>
              <a:rPr lang="pt-BR" sz="1400" b="0" i="0" dirty="0">
                <a:solidFill>
                  <a:srgbClr val="767E85"/>
                </a:solidFill>
                <a:effectLst/>
              </a:rPr>
              <a:t> deixa claro para a pessoa a situação onde aquilo aconteceu para que ela possa se lembrar do momento. O </a:t>
            </a:r>
            <a:r>
              <a:rPr lang="pt-BR" sz="1400" b="0" i="0" u="sng" dirty="0">
                <a:solidFill>
                  <a:srgbClr val="767E85"/>
                </a:solidFill>
                <a:effectLst/>
              </a:rPr>
              <a:t>valor da melhoria </a:t>
            </a:r>
            <a:r>
              <a:rPr lang="pt-BR" sz="1400" b="0" i="0" dirty="0">
                <a:solidFill>
                  <a:srgbClr val="767E85"/>
                </a:solidFill>
                <a:effectLst/>
              </a:rPr>
              <a:t>deixa claro pra pessoa o que se tem a ganhar corrigindo aquele comportamento. E por fim, as </a:t>
            </a:r>
            <a:r>
              <a:rPr lang="pt-BR" sz="1400" b="0" i="0" u="sng" dirty="0">
                <a:solidFill>
                  <a:srgbClr val="767E85"/>
                </a:solidFill>
                <a:effectLst/>
              </a:rPr>
              <a:t>perguntas poderosas </a:t>
            </a:r>
            <a:r>
              <a:rPr lang="pt-BR" sz="1400" b="0" i="0" dirty="0">
                <a:solidFill>
                  <a:srgbClr val="767E85"/>
                </a:solidFill>
                <a:effectLst/>
              </a:rPr>
              <a:t>geram reflexão na pessoa sobre aquela situação.</a:t>
            </a:r>
            <a:endParaRPr lang="pt-BR" sz="1400" dirty="0"/>
          </a:p>
        </p:txBody>
      </p:sp>
    </p:spTree>
    <p:extLst>
      <p:ext uri="{BB962C8B-B14F-4D97-AF65-F5344CB8AC3E}">
        <p14:creationId xmlns:p14="http://schemas.microsoft.com/office/powerpoint/2010/main" val="26719184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0EC02E8-A55D-3580-58B2-EDE3CAEBF83C}"/>
              </a:ext>
            </a:extLst>
          </p:cNvPr>
          <p:cNvSpPr>
            <a:spLocks noGrp="1"/>
          </p:cNvSpPr>
          <p:nvPr>
            <p:ph type="title"/>
          </p:nvPr>
        </p:nvSpPr>
        <p:spPr/>
        <p:txBody>
          <a:bodyPr/>
          <a:lstStyle/>
          <a:p>
            <a:r>
              <a:rPr lang="pt-BR" dirty="0"/>
              <a:t>Dê um feedback positivo</a:t>
            </a:r>
          </a:p>
        </p:txBody>
      </p:sp>
      <p:sp>
        <p:nvSpPr>
          <p:cNvPr id="3" name="Espaço Reservado para Conteúdo 2">
            <a:extLst>
              <a:ext uri="{FF2B5EF4-FFF2-40B4-BE49-F238E27FC236}">
                <a16:creationId xmlns:a16="http://schemas.microsoft.com/office/drawing/2014/main" id="{2DE739F1-4A21-48AB-197C-CB31F614F9E2}"/>
              </a:ext>
            </a:extLst>
          </p:cNvPr>
          <p:cNvSpPr>
            <a:spLocks noGrp="1"/>
          </p:cNvSpPr>
          <p:nvPr>
            <p:ph sz="quarter" idx="10"/>
          </p:nvPr>
        </p:nvSpPr>
        <p:spPr>
          <a:xfrm>
            <a:off x="539495" y="1435608"/>
            <a:ext cx="10817617" cy="4872427"/>
          </a:xfrm>
        </p:spPr>
        <p:txBody>
          <a:bodyPr>
            <a:normAutofit fontScale="92500" lnSpcReduction="20000"/>
          </a:bodyPr>
          <a:lstStyle/>
          <a:p>
            <a:pPr algn="l"/>
            <a:r>
              <a:rPr lang="pt-BR" sz="1500" b="0" i="0" dirty="0">
                <a:solidFill>
                  <a:srgbClr val="3D464D"/>
                </a:solidFill>
                <a:effectLst/>
              </a:rPr>
              <a:t>Algum colega seu deve ter realizado algo legal no trabalho durante esses últimos dias. Por menor que seja, reconheça essa pessoa. Vá até ela e diga algo como: "Poxa, lembrei que você fez X. Achei bem legal, porque isso ajuda muito o nosso time a ser Y. Parabéns e muito obrigado!"</a:t>
            </a:r>
          </a:p>
          <a:p>
            <a:pPr algn="l"/>
            <a:r>
              <a:rPr lang="pt-BR" sz="1500" b="0" i="0" dirty="0">
                <a:solidFill>
                  <a:srgbClr val="3D464D"/>
                </a:solidFill>
                <a:effectLst/>
              </a:rPr>
              <a:t>Agora, que tal começar uma iniciativa de </a:t>
            </a:r>
            <a:r>
              <a:rPr lang="pt-BR" sz="1500" b="0" i="0" dirty="0" err="1">
                <a:solidFill>
                  <a:srgbClr val="3D464D"/>
                </a:solidFill>
                <a:effectLst/>
              </a:rPr>
              <a:t>Kudo</a:t>
            </a:r>
            <a:r>
              <a:rPr lang="pt-BR" sz="1500" b="0" i="0" dirty="0">
                <a:solidFill>
                  <a:srgbClr val="3D464D"/>
                </a:solidFill>
                <a:effectLst/>
              </a:rPr>
              <a:t> Cards na sua área ou até mesmo na sua empresa? Dê um prazo de uma semana para as pessoas depositarem os reconhecimentos em uma caixa. Depois, abra a caixa e deixe exposto esses reconhecimentos. Repita o processo indefinidamente. Lembre-se sempre de identificar quem está dando e quem está recebendo o feedback.</a:t>
            </a:r>
          </a:p>
          <a:p>
            <a:pPr algn="l"/>
            <a:r>
              <a:rPr lang="pt-BR" sz="1500" b="0" i="0" dirty="0">
                <a:solidFill>
                  <a:srgbClr val="3D464D"/>
                </a:solidFill>
                <a:effectLst/>
                <a:hlinkClick r:id="rId2"/>
              </a:rPr>
              <a:t>Aqui no próprio site da Management 3.0 você pode baixar os </a:t>
            </a:r>
            <a:r>
              <a:rPr lang="pt-BR" sz="1500" b="0" i="0" dirty="0" err="1">
                <a:solidFill>
                  <a:srgbClr val="3D464D"/>
                </a:solidFill>
                <a:effectLst/>
                <a:hlinkClick r:id="rId2"/>
              </a:rPr>
              <a:t>templates</a:t>
            </a:r>
            <a:r>
              <a:rPr lang="pt-BR" sz="1500" b="0" i="0" dirty="0">
                <a:solidFill>
                  <a:srgbClr val="3D464D"/>
                </a:solidFill>
                <a:effectLst/>
                <a:hlinkClick r:id="rId2"/>
              </a:rPr>
              <a:t>.</a:t>
            </a:r>
            <a:endParaRPr lang="pt-BR" sz="1500" b="0" i="0" dirty="0">
              <a:solidFill>
                <a:srgbClr val="3D464D"/>
              </a:solidFill>
              <a:effectLst/>
            </a:endParaRPr>
          </a:p>
          <a:p>
            <a:pPr algn="l"/>
            <a:r>
              <a:rPr lang="pt-BR" sz="1500" dirty="0">
                <a:solidFill>
                  <a:srgbClr val="3D464D"/>
                </a:solidFill>
              </a:rPr>
              <a:t>Opinião do Instrutor:</a:t>
            </a:r>
          </a:p>
          <a:p>
            <a:pPr algn="l"/>
            <a:r>
              <a:rPr lang="pt-BR" sz="1500" b="0" i="0" dirty="0">
                <a:solidFill>
                  <a:srgbClr val="3D464D"/>
                </a:solidFill>
                <a:effectLst/>
              </a:rPr>
              <a:t>Fez isso na sua empresa depois de ter visto essa aula? Compartilhe no seu LinkedIn e marque a </a:t>
            </a:r>
            <a:r>
              <a:rPr lang="pt-BR" sz="1500" b="0" i="0" dirty="0" err="1">
                <a:solidFill>
                  <a:srgbClr val="3D464D"/>
                </a:solidFill>
                <a:effectLst/>
              </a:rPr>
              <a:t>Alura</a:t>
            </a:r>
            <a:r>
              <a:rPr lang="pt-BR" sz="1500" b="0" i="0" dirty="0">
                <a:solidFill>
                  <a:srgbClr val="3D464D"/>
                </a:solidFill>
                <a:effectLst/>
              </a:rPr>
              <a:t>. Espalhe a palavra do reconhecimento :)</a:t>
            </a:r>
          </a:p>
          <a:p>
            <a:br>
              <a:rPr lang="pt-BR" b="0" i="0" dirty="0">
                <a:solidFill>
                  <a:srgbClr val="000000"/>
                </a:solidFill>
                <a:effectLst/>
                <a:latin typeface="Open Sans" panose="020B0606030504020204" pitchFamily="34" charset="0"/>
              </a:rPr>
            </a:br>
            <a:endParaRPr lang="pt-BR" dirty="0"/>
          </a:p>
        </p:txBody>
      </p:sp>
    </p:spTree>
    <p:extLst>
      <p:ext uri="{BB962C8B-B14F-4D97-AF65-F5344CB8AC3E}">
        <p14:creationId xmlns:p14="http://schemas.microsoft.com/office/powerpoint/2010/main" val="41284987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4710CA-2812-931E-59F5-2D68993F65DD}"/>
              </a:ext>
            </a:extLst>
          </p:cNvPr>
          <p:cNvSpPr>
            <a:spLocks noGrp="1"/>
          </p:cNvSpPr>
          <p:nvPr>
            <p:ph type="title"/>
          </p:nvPr>
        </p:nvSpPr>
        <p:spPr/>
        <p:txBody>
          <a:bodyPr/>
          <a:lstStyle/>
          <a:p>
            <a:r>
              <a:rPr lang="pt-BR" dirty="0"/>
              <a:t>O que aprendemos? </a:t>
            </a:r>
          </a:p>
        </p:txBody>
      </p:sp>
      <p:sp>
        <p:nvSpPr>
          <p:cNvPr id="3" name="Espaço Reservado para Conteúdo 2">
            <a:extLst>
              <a:ext uri="{FF2B5EF4-FFF2-40B4-BE49-F238E27FC236}">
                <a16:creationId xmlns:a16="http://schemas.microsoft.com/office/drawing/2014/main" id="{6184DA24-650B-CE39-868E-3C79A5DF0A53}"/>
              </a:ext>
            </a:extLst>
          </p:cNvPr>
          <p:cNvSpPr>
            <a:spLocks noGrp="1"/>
          </p:cNvSpPr>
          <p:nvPr>
            <p:ph sz="quarter" idx="13"/>
          </p:nvPr>
        </p:nvSpPr>
        <p:spPr>
          <a:xfrm>
            <a:off x="521208" y="2560318"/>
            <a:ext cx="10398583" cy="3866986"/>
          </a:xfrm>
        </p:spPr>
        <p:txBody>
          <a:bodyPr>
            <a:normAutofit/>
          </a:bodyPr>
          <a:lstStyle/>
          <a:p>
            <a:pPr algn="l"/>
            <a:r>
              <a:rPr lang="pt-BR" sz="1400" b="1" i="0" dirty="0">
                <a:solidFill>
                  <a:srgbClr val="3D464D"/>
                </a:solidFill>
                <a:effectLst/>
                <a:latin typeface="+mn-lt"/>
              </a:rPr>
              <a:t>Feedback gera conhecimento </a:t>
            </a:r>
            <a:r>
              <a:rPr lang="pt-BR" sz="1400" b="0" i="0" dirty="0">
                <a:solidFill>
                  <a:srgbClr val="3D464D"/>
                </a:solidFill>
                <a:effectLst/>
                <a:latin typeface="+mn-lt"/>
              </a:rPr>
              <a:t>e evolui as pessoas, fazendo com que elas saiam de um estágio de </a:t>
            </a:r>
            <a:r>
              <a:rPr lang="pt-BR" sz="1400" b="1" i="0" dirty="0">
                <a:solidFill>
                  <a:srgbClr val="3D464D"/>
                </a:solidFill>
                <a:effectLst/>
                <a:latin typeface="+mn-lt"/>
              </a:rPr>
              <a:t>incompetência inconsciente </a:t>
            </a:r>
            <a:r>
              <a:rPr lang="pt-BR" sz="1400" b="0" i="0" dirty="0">
                <a:solidFill>
                  <a:srgbClr val="3D464D"/>
                </a:solidFill>
                <a:effectLst/>
                <a:latin typeface="+mn-lt"/>
              </a:rPr>
              <a:t>e levando ela a um estágio de</a:t>
            </a:r>
            <a:r>
              <a:rPr lang="pt-BR" sz="1400" b="1" i="0" dirty="0">
                <a:solidFill>
                  <a:srgbClr val="3D464D"/>
                </a:solidFill>
                <a:effectLst/>
                <a:latin typeface="+mn-lt"/>
              </a:rPr>
              <a:t> consciência</a:t>
            </a:r>
            <a:r>
              <a:rPr lang="pt-BR" sz="1400" b="0" i="0" dirty="0">
                <a:solidFill>
                  <a:srgbClr val="3D464D"/>
                </a:solidFill>
                <a:effectLst/>
                <a:latin typeface="+mn-lt"/>
              </a:rPr>
              <a:t>, que vai fazê-la chegar na </a:t>
            </a:r>
            <a:r>
              <a:rPr lang="pt-BR" sz="1400" b="1" i="0" dirty="0">
                <a:solidFill>
                  <a:srgbClr val="3D464D"/>
                </a:solidFill>
                <a:effectLst/>
                <a:latin typeface="+mn-lt"/>
              </a:rPr>
              <a:t>competência</a:t>
            </a:r>
            <a:r>
              <a:rPr lang="pt-BR" sz="1400" b="0" i="0" dirty="0">
                <a:solidFill>
                  <a:srgbClr val="3D464D"/>
                </a:solidFill>
                <a:effectLst/>
                <a:latin typeface="+mn-lt"/>
              </a:rPr>
              <a:t>.</a:t>
            </a:r>
          </a:p>
          <a:p>
            <a:pPr algn="l"/>
            <a:r>
              <a:rPr lang="pt-BR" sz="1400" b="0" i="0" dirty="0">
                <a:solidFill>
                  <a:srgbClr val="3D464D"/>
                </a:solidFill>
                <a:effectLst/>
                <a:latin typeface="+mn-lt"/>
              </a:rPr>
              <a:t>Para isso, o feedback precisa ser dado com cuidado. </a:t>
            </a:r>
            <a:r>
              <a:rPr lang="pt-BR" sz="1400" b="1" i="1" dirty="0">
                <a:solidFill>
                  <a:srgbClr val="3D464D"/>
                </a:solidFill>
                <a:effectLst/>
                <a:latin typeface="+mn-lt"/>
              </a:rPr>
              <a:t>Contextualização</a:t>
            </a:r>
            <a:r>
              <a:rPr lang="pt-BR" sz="1400" b="0" i="0" dirty="0">
                <a:solidFill>
                  <a:srgbClr val="3D464D"/>
                </a:solidFill>
                <a:effectLst/>
                <a:latin typeface="+mn-lt"/>
              </a:rPr>
              <a:t>, </a:t>
            </a:r>
            <a:r>
              <a:rPr lang="pt-BR" sz="1400" b="1" i="1" dirty="0">
                <a:solidFill>
                  <a:srgbClr val="3D464D"/>
                </a:solidFill>
                <a:effectLst/>
                <a:latin typeface="+mn-lt"/>
              </a:rPr>
              <a:t>fatos</a:t>
            </a:r>
            <a:r>
              <a:rPr lang="pt-BR" sz="1400" b="0" i="0" dirty="0">
                <a:solidFill>
                  <a:srgbClr val="3D464D"/>
                </a:solidFill>
                <a:effectLst/>
                <a:latin typeface="+mn-lt"/>
              </a:rPr>
              <a:t>, </a:t>
            </a:r>
            <a:r>
              <a:rPr lang="pt-BR" sz="1400" b="1" i="1" dirty="0">
                <a:solidFill>
                  <a:srgbClr val="3D464D"/>
                </a:solidFill>
                <a:effectLst/>
                <a:latin typeface="+mn-lt"/>
              </a:rPr>
              <a:t>valores</a:t>
            </a:r>
            <a:r>
              <a:rPr lang="pt-BR" sz="1400" b="0" i="0" dirty="0">
                <a:solidFill>
                  <a:srgbClr val="3D464D"/>
                </a:solidFill>
                <a:effectLst/>
                <a:latin typeface="+mn-lt"/>
              </a:rPr>
              <a:t> e </a:t>
            </a:r>
            <a:r>
              <a:rPr lang="pt-BR" sz="1400" b="1" i="1" dirty="0">
                <a:solidFill>
                  <a:srgbClr val="3D464D"/>
                </a:solidFill>
                <a:effectLst/>
                <a:latin typeface="+mn-lt"/>
              </a:rPr>
              <a:t>perguntas poderosas </a:t>
            </a:r>
            <a:r>
              <a:rPr lang="pt-BR" sz="1400" b="0" i="0" dirty="0">
                <a:solidFill>
                  <a:srgbClr val="3D464D"/>
                </a:solidFill>
                <a:effectLst/>
                <a:latin typeface="+mn-lt"/>
              </a:rPr>
              <a:t>precisam sempre ser usadas na hora de dar um feedback para alguém.</a:t>
            </a:r>
          </a:p>
          <a:p>
            <a:pPr algn="l"/>
            <a:r>
              <a:rPr lang="pt-BR" sz="1400" b="0" i="0" dirty="0">
                <a:solidFill>
                  <a:srgbClr val="3D464D"/>
                </a:solidFill>
                <a:effectLst/>
                <a:latin typeface="+mn-lt"/>
              </a:rPr>
              <a:t>Esse </a:t>
            </a:r>
            <a:r>
              <a:rPr lang="pt-BR" sz="1400" b="1" i="1" dirty="0">
                <a:solidFill>
                  <a:srgbClr val="3D464D"/>
                </a:solidFill>
                <a:effectLst/>
                <a:latin typeface="+mn-lt"/>
              </a:rPr>
              <a:t>feedback gera conhecimento </a:t>
            </a:r>
            <a:r>
              <a:rPr lang="pt-BR" sz="1400" b="0" i="0" dirty="0">
                <a:solidFill>
                  <a:srgbClr val="3D464D"/>
                </a:solidFill>
                <a:effectLst/>
                <a:latin typeface="+mn-lt"/>
              </a:rPr>
              <a:t>para a organização.</a:t>
            </a:r>
          </a:p>
          <a:p>
            <a:br>
              <a:rPr lang="pt-BR" sz="1400" dirty="0">
                <a:effectLst/>
                <a:latin typeface="+mn-lt"/>
              </a:rPr>
            </a:br>
            <a:endParaRPr lang="pt-BR" sz="1400" b="1" i="0" dirty="0">
              <a:solidFill>
                <a:srgbClr val="3D464D"/>
              </a:solidFill>
              <a:effectLst/>
              <a:latin typeface="+mn-lt"/>
            </a:endParaRPr>
          </a:p>
          <a:p>
            <a:endParaRPr lang="pt-BR" sz="1200" b="0" i="0" dirty="0">
              <a:solidFill>
                <a:srgbClr val="3D464D"/>
              </a:solidFill>
              <a:effectLst/>
              <a:latin typeface="+mn-lt"/>
            </a:endParaRPr>
          </a:p>
          <a:p>
            <a:endParaRPr lang="pt-BR" sz="1400" dirty="0">
              <a:latin typeface="+mn-lt"/>
            </a:endParaRPr>
          </a:p>
        </p:txBody>
      </p:sp>
    </p:spTree>
    <p:extLst>
      <p:ext uri="{BB962C8B-B14F-4D97-AF65-F5344CB8AC3E}">
        <p14:creationId xmlns:p14="http://schemas.microsoft.com/office/powerpoint/2010/main" val="15847027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p:cNvSpPr>
            <a:spLocks noGrp="1"/>
          </p:cNvSpPr>
          <p:nvPr>
            <p:ph type="subTitle" idx="4294967295"/>
          </p:nvPr>
        </p:nvSpPr>
        <p:spPr>
          <a:xfrm>
            <a:off x="855619" y="2469279"/>
            <a:ext cx="10077423" cy="1137793"/>
          </a:xfrm>
        </p:spPr>
        <p:txBody>
          <a:bodyPr rtlCol="0">
            <a:normAutofit/>
          </a:bodyPr>
          <a:lstStyle/>
          <a:p>
            <a:pPr marL="0" indent="0" algn="ctr" rtl="0">
              <a:buNone/>
            </a:pPr>
            <a:r>
              <a:rPr lang="pt-BR" sz="2300" b="1" dirty="0">
                <a:solidFill>
                  <a:schemeClr val="bg1"/>
                </a:solidFill>
                <a:latin typeface="+mj-lt"/>
              </a:rPr>
              <a:t>07. Melhorias</a:t>
            </a:r>
          </a:p>
        </p:txBody>
      </p:sp>
    </p:spTree>
    <p:extLst>
      <p:ext uri="{BB962C8B-B14F-4D97-AF65-F5344CB8AC3E}">
        <p14:creationId xmlns:p14="http://schemas.microsoft.com/office/powerpoint/2010/main" val="8296096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4BC525B-1DAA-8DD8-40D5-EEC01C3198B2}"/>
              </a:ext>
            </a:extLst>
          </p:cNvPr>
          <p:cNvSpPr>
            <a:spLocks noGrp="1"/>
          </p:cNvSpPr>
          <p:nvPr>
            <p:ph type="title"/>
          </p:nvPr>
        </p:nvSpPr>
        <p:spPr/>
        <p:txBody>
          <a:bodyPr/>
          <a:lstStyle/>
          <a:p>
            <a:r>
              <a:rPr lang="pt-BR" dirty="0"/>
              <a:t>Melhorias</a:t>
            </a:r>
          </a:p>
        </p:txBody>
      </p:sp>
      <p:pic>
        <p:nvPicPr>
          <p:cNvPr id="5" name="Imagem 4">
            <a:extLst>
              <a:ext uri="{FF2B5EF4-FFF2-40B4-BE49-F238E27FC236}">
                <a16:creationId xmlns:a16="http://schemas.microsoft.com/office/drawing/2014/main" id="{6C069A69-943A-378A-64B5-0B661B48A9F0}"/>
              </a:ext>
            </a:extLst>
          </p:cNvPr>
          <p:cNvPicPr>
            <a:picLocks noChangeAspect="1"/>
          </p:cNvPicPr>
          <p:nvPr/>
        </p:nvPicPr>
        <p:blipFill>
          <a:blip r:embed="rId2"/>
          <a:stretch>
            <a:fillRect/>
          </a:stretch>
        </p:blipFill>
        <p:spPr>
          <a:xfrm>
            <a:off x="1815548" y="1753526"/>
            <a:ext cx="8560904" cy="4813159"/>
          </a:xfrm>
          <a:prstGeom prst="rect">
            <a:avLst/>
          </a:prstGeom>
        </p:spPr>
      </p:pic>
    </p:spTree>
    <p:extLst>
      <p:ext uri="{BB962C8B-B14F-4D97-AF65-F5344CB8AC3E}">
        <p14:creationId xmlns:p14="http://schemas.microsoft.com/office/powerpoint/2010/main" val="53038288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B769B8A-E765-86F0-0DEB-92685C46C110}"/>
              </a:ext>
            </a:extLst>
          </p:cNvPr>
          <p:cNvSpPr>
            <a:spLocks noGrp="1"/>
          </p:cNvSpPr>
          <p:nvPr>
            <p:ph type="title"/>
          </p:nvPr>
        </p:nvSpPr>
        <p:spPr/>
        <p:txBody>
          <a:bodyPr/>
          <a:lstStyle/>
          <a:p>
            <a:r>
              <a:rPr lang="pt-BR" dirty="0"/>
              <a:t>Kaizen e </a:t>
            </a:r>
            <a:r>
              <a:rPr lang="pt-BR" dirty="0" err="1"/>
              <a:t>Kaikaku</a:t>
            </a:r>
            <a:endParaRPr lang="pt-BR" dirty="0"/>
          </a:p>
        </p:txBody>
      </p:sp>
      <p:sp>
        <p:nvSpPr>
          <p:cNvPr id="3" name="Espaço Reservado para Conteúdo 2">
            <a:extLst>
              <a:ext uri="{FF2B5EF4-FFF2-40B4-BE49-F238E27FC236}">
                <a16:creationId xmlns:a16="http://schemas.microsoft.com/office/drawing/2014/main" id="{FA985966-3920-2895-CD84-CE99A51400AD}"/>
              </a:ext>
            </a:extLst>
          </p:cNvPr>
          <p:cNvSpPr>
            <a:spLocks noGrp="1"/>
          </p:cNvSpPr>
          <p:nvPr>
            <p:ph sz="quarter" idx="10"/>
          </p:nvPr>
        </p:nvSpPr>
        <p:spPr>
          <a:xfrm>
            <a:off x="539496" y="1435608"/>
            <a:ext cx="4416552" cy="4974336"/>
          </a:xfrm>
        </p:spPr>
        <p:txBody>
          <a:bodyPr>
            <a:normAutofit/>
          </a:bodyPr>
          <a:lstStyle/>
          <a:p>
            <a:r>
              <a:rPr lang="pt-BR" sz="1400" b="1" i="0" dirty="0">
                <a:solidFill>
                  <a:srgbClr val="3D464D"/>
                </a:solidFill>
                <a:effectLst/>
              </a:rPr>
              <a:t>Qual alternativa descreve as características e a diferença entre Kaizen e </a:t>
            </a:r>
            <a:r>
              <a:rPr lang="pt-BR" sz="1400" b="1" i="0" dirty="0" err="1">
                <a:solidFill>
                  <a:srgbClr val="3D464D"/>
                </a:solidFill>
                <a:effectLst/>
              </a:rPr>
              <a:t>Kaikaku</a:t>
            </a:r>
            <a:r>
              <a:rPr lang="pt-BR" sz="1400" b="1" i="0" dirty="0">
                <a:solidFill>
                  <a:srgbClr val="3D464D"/>
                </a:solidFill>
                <a:effectLst/>
              </a:rPr>
              <a:t>?</a:t>
            </a:r>
          </a:p>
          <a:p>
            <a:r>
              <a:rPr lang="pt-BR" sz="1400" b="0" i="0" dirty="0">
                <a:solidFill>
                  <a:srgbClr val="83AD6D"/>
                </a:solidFill>
                <a:effectLst/>
              </a:rPr>
              <a:t>O Kaizen envolve mudanças pequenas realizadas de forma incremental ao longo do tempo, enquanto o </a:t>
            </a:r>
            <a:r>
              <a:rPr lang="pt-BR" sz="1400" b="0" i="0" dirty="0" err="1">
                <a:solidFill>
                  <a:srgbClr val="83AD6D"/>
                </a:solidFill>
                <a:effectLst/>
              </a:rPr>
              <a:t>Kaikaku</a:t>
            </a:r>
            <a:r>
              <a:rPr lang="pt-BR" sz="1400" b="0" i="0" dirty="0">
                <a:solidFill>
                  <a:srgbClr val="83AD6D"/>
                </a:solidFill>
                <a:effectLst/>
              </a:rPr>
              <a:t> significa uma grande mudança feita de uma vez.</a:t>
            </a:r>
            <a:endParaRPr lang="pt-BR" sz="1400" dirty="0">
              <a:solidFill>
                <a:srgbClr val="3D464D"/>
              </a:solidFill>
            </a:endParaRPr>
          </a:p>
          <a:p>
            <a:r>
              <a:rPr lang="pt-BR" sz="1400" b="0" i="0" dirty="0">
                <a:solidFill>
                  <a:srgbClr val="767E85"/>
                </a:solidFill>
                <a:effectLst/>
              </a:rPr>
              <a:t>Kaizen são mudanças pequenas incrementais e </a:t>
            </a:r>
            <a:r>
              <a:rPr lang="pt-BR" sz="1400" b="0" i="0" dirty="0" err="1">
                <a:solidFill>
                  <a:srgbClr val="767E85"/>
                </a:solidFill>
                <a:effectLst/>
              </a:rPr>
              <a:t>Kaikaku</a:t>
            </a:r>
            <a:r>
              <a:rPr lang="pt-BR" sz="1400" b="0" i="0" dirty="0">
                <a:solidFill>
                  <a:srgbClr val="767E85"/>
                </a:solidFill>
                <a:effectLst/>
              </a:rPr>
              <a:t> geralmente representa uma mudança maior, que muitas vezes vem de uma decisão top-</a:t>
            </a:r>
            <a:r>
              <a:rPr lang="pt-BR" sz="1400" b="0" i="0" dirty="0" err="1">
                <a:solidFill>
                  <a:srgbClr val="767E85"/>
                </a:solidFill>
                <a:effectLst/>
              </a:rPr>
              <a:t>down</a:t>
            </a:r>
            <a:r>
              <a:rPr lang="pt-BR" sz="1400" b="0" i="0" dirty="0">
                <a:solidFill>
                  <a:srgbClr val="767E85"/>
                </a:solidFill>
                <a:effectLst/>
              </a:rPr>
              <a:t>.</a:t>
            </a:r>
            <a:endParaRPr lang="pt-BR" sz="1400" dirty="0"/>
          </a:p>
        </p:txBody>
      </p:sp>
    </p:spTree>
    <p:extLst>
      <p:ext uri="{BB962C8B-B14F-4D97-AF65-F5344CB8AC3E}">
        <p14:creationId xmlns:p14="http://schemas.microsoft.com/office/powerpoint/2010/main" val="17949316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DF51970-67D0-8109-E7ED-E32EFC7B3E7E}"/>
              </a:ext>
            </a:extLst>
          </p:cNvPr>
          <p:cNvSpPr>
            <a:spLocks noGrp="1"/>
          </p:cNvSpPr>
          <p:nvPr>
            <p:ph type="title"/>
          </p:nvPr>
        </p:nvSpPr>
        <p:spPr/>
        <p:txBody>
          <a:bodyPr/>
          <a:lstStyle/>
          <a:p>
            <a:r>
              <a:rPr lang="pt-BR" dirty="0"/>
              <a:t>Melhoria contínua de processos</a:t>
            </a:r>
          </a:p>
        </p:txBody>
      </p:sp>
      <p:sp>
        <p:nvSpPr>
          <p:cNvPr id="3" name="Espaço Reservado para Conteúdo 2">
            <a:extLst>
              <a:ext uri="{FF2B5EF4-FFF2-40B4-BE49-F238E27FC236}">
                <a16:creationId xmlns:a16="http://schemas.microsoft.com/office/drawing/2014/main" id="{87473540-DB48-ED8E-7CC4-E9656795054B}"/>
              </a:ext>
            </a:extLst>
          </p:cNvPr>
          <p:cNvSpPr>
            <a:spLocks noGrp="1"/>
          </p:cNvSpPr>
          <p:nvPr>
            <p:ph sz="quarter" idx="10"/>
          </p:nvPr>
        </p:nvSpPr>
        <p:spPr>
          <a:xfrm>
            <a:off x="539496" y="1435608"/>
            <a:ext cx="7703356" cy="4832670"/>
          </a:xfrm>
        </p:spPr>
        <p:txBody>
          <a:bodyPr/>
          <a:lstStyle/>
          <a:p>
            <a:pPr algn="l"/>
            <a:r>
              <a:rPr lang="pt-BR" sz="1400" b="0" i="0" dirty="0">
                <a:solidFill>
                  <a:srgbClr val="3D464D"/>
                </a:solidFill>
                <a:effectLst/>
              </a:rPr>
              <a:t>Identifique um pequeno processo do seu dia a dia que te gera incômodo e você acredita que possa ser otimizado de alguma maneira. Pode ser tanto na sua vida profissional como pessoal. Agora altere o seu processo para que esse problema seja otimizado.</a:t>
            </a:r>
          </a:p>
          <a:p>
            <a:pPr algn="l"/>
            <a:r>
              <a:rPr lang="pt-BR" sz="1400" b="0" i="0" dirty="0">
                <a:solidFill>
                  <a:srgbClr val="3D464D"/>
                </a:solidFill>
                <a:effectLst/>
              </a:rPr>
              <a:t>Por exemplo: Todo mês eu esqueço de comprar pasta de dente nas compras do mês, então, pra isso, eu proponho já ter um </a:t>
            </a:r>
            <a:r>
              <a:rPr lang="pt-BR" sz="1400" b="0" i="0" dirty="0" err="1">
                <a:solidFill>
                  <a:srgbClr val="3D464D"/>
                </a:solidFill>
                <a:effectLst/>
              </a:rPr>
              <a:t>template</a:t>
            </a:r>
            <a:r>
              <a:rPr lang="pt-BR" sz="1400" b="0" i="0" dirty="0">
                <a:solidFill>
                  <a:srgbClr val="3D464D"/>
                </a:solidFill>
                <a:effectLst/>
              </a:rPr>
              <a:t> de lista de compras que já vem com pasta de dente escrito.</a:t>
            </a:r>
          </a:p>
          <a:p>
            <a:pPr algn="l"/>
            <a:r>
              <a:rPr lang="pt-BR" sz="1400" b="1" dirty="0">
                <a:solidFill>
                  <a:srgbClr val="3D464D"/>
                </a:solidFill>
              </a:rPr>
              <a:t>Opinião do Instrutor: </a:t>
            </a:r>
          </a:p>
          <a:p>
            <a:pPr algn="l"/>
            <a:r>
              <a:rPr lang="pt-BR" sz="1400" b="0" i="0" dirty="0">
                <a:solidFill>
                  <a:srgbClr val="3D464D"/>
                </a:solidFill>
                <a:effectLst/>
              </a:rPr>
              <a:t>Melhoria contínua pode ser algo viciante. Parta para problemas maiores e pense como você poderia otimizá-los para ganhar mais performance, menos burocracia e menos falhas.</a:t>
            </a:r>
          </a:p>
          <a:p>
            <a:endParaRPr lang="pt-BR" dirty="0"/>
          </a:p>
        </p:txBody>
      </p:sp>
    </p:spTree>
    <p:extLst>
      <p:ext uri="{BB962C8B-B14F-4D97-AF65-F5344CB8AC3E}">
        <p14:creationId xmlns:p14="http://schemas.microsoft.com/office/powerpoint/2010/main" val="24147333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A65C86-FDF1-26A3-0290-303A28AC5AEE}"/>
              </a:ext>
            </a:extLst>
          </p:cNvPr>
          <p:cNvSpPr>
            <a:spLocks noGrp="1"/>
          </p:cNvSpPr>
          <p:nvPr>
            <p:ph type="title"/>
          </p:nvPr>
        </p:nvSpPr>
        <p:spPr/>
        <p:txBody>
          <a:bodyPr/>
          <a:lstStyle/>
          <a:p>
            <a:r>
              <a:rPr lang="pt-BR" dirty="0"/>
              <a:t>A gestão no seu contexto</a:t>
            </a:r>
          </a:p>
        </p:txBody>
      </p:sp>
      <p:sp>
        <p:nvSpPr>
          <p:cNvPr id="3" name="Espaço Reservado para Conteúdo 2">
            <a:extLst>
              <a:ext uri="{FF2B5EF4-FFF2-40B4-BE49-F238E27FC236}">
                <a16:creationId xmlns:a16="http://schemas.microsoft.com/office/drawing/2014/main" id="{6367263C-0A35-550D-0906-94BFC3A229B2}"/>
              </a:ext>
            </a:extLst>
          </p:cNvPr>
          <p:cNvSpPr>
            <a:spLocks noGrp="1"/>
          </p:cNvSpPr>
          <p:nvPr>
            <p:ph sz="quarter" idx="10"/>
          </p:nvPr>
        </p:nvSpPr>
        <p:spPr>
          <a:xfrm>
            <a:off x="539495" y="1435608"/>
            <a:ext cx="5954069" cy="4792914"/>
          </a:xfrm>
        </p:spPr>
        <p:txBody>
          <a:bodyPr>
            <a:normAutofit/>
          </a:bodyPr>
          <a:lstStyle/>
          <a:p>
            <a:pPr algn="l"/>
            <a:r>
              <a:rPr lang="pt-BR" sz="1500" b="0" i="0" dirty="0">
                <a:solidFill>
                  <a:srgbClr val="3D464D"/>
                </a:solidFill>
                <a:effectLst/>
              </a:rPr>
              <a:t>Dentro da sua empresa, tente identificar traços de Gestão Tradicional. Você acha que esses traços podem ter influência em resultados abaixo do esperado na empresa?</a:t>
            </a:r>
          </a:p>
          <a:p>
            <a:pPr algn="l"/>
            <a:r>
              <a:rPr lang="pt-BR" sz="1500" b="1" i="0" dirty="0">
                <a:solidFill>
                  <a:srgbClr val="3D464D"/>
                </a:solidFill>
                <a:effectLst/>
              </a:rPr>
              <a:t>Como você imaginaria que esse cenário poderia ser melhorado? O que precisaria ser feito?</a:t>
            </a:r>
          </a:p>
          <a:p>
            <a:pPr algn="l"/>
            <a:r>
              <a:rPr lang="pt-BR" sz="1500" b="0" i="0" dirty="0">
                <a:solidFill>
                  <a:srgbClr val="3D464D"/>
                </a:solidFill>
                <a:effectLst/>
              </a:rPr>
              <a:t>Existe uma relação muito forte entre baixa autonomia, baixo engajamento e baixa motivação, que geralmente são causados por uma gestão tradicional, com baixas taxas de sucesso de projetos.</a:t>
            </a:r>
          </a:p>
          <a:p>
            <a:endParaRPr lang="pt-BR" dirty="0"/>
          </a:p>
        </p:txBody>
      </p:sp>
    </p:spTree>
    <p:extLst>
      <p:ext uri="{BB962C8B-B14F-4D97-AF65-F5344CB8AC3E}">
        <p14:creationId xmlns:p14="http://schemas.microsoft.com/office/powerpoint/2010/main" val="76664963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4710CA-2812-931E-59F5-2D68993F65DD}"/>
              </a:ext>
            </a:extLst>
          </p:cNvPr>
          <p:cNvSpPr>
            <a:spLocks noGrp="1"/>
          </p:cNvSpPr>
          <p:nvPr>
            <p:ph type="title"/>
          </p:nvPr>
        </p:nvSpPr>
        <p:spPr/>
        <p:txBody>
          <a:bodyPr/>
          <a:lstStyle/>
          <a:p>
            <a:r>
              <a:rPr lang="pt-BR" dirty="0"/>
              <a:t>O que aprendemos? </a:t>
            </a:r>
          </a:p>
        </p:txBody>
      </p:sp>
      <p:sp>
        <p:nvSpPr>
          <p:cNvPr id="3" name="Espaço Reservado para Conteúdo 2">
            <a:extLst>
              <a:ext uri="{FF2B5EF4-FFF2-40B4-BE49-F238E27FC236}">
                <a16:creationId xmlns:a16="http://schemas.microsoft.com/office/drawing/2014/main" id="{6184DA24-650B-CE39-868E-3C79A5DF0A53}"/>
              </a:ext>
            </a:extLst>
          </p:cNvPr>
          <p:cNvSpPr>
            <a:spLocks noGrp="1"/>
          </p:cNvSpPr>
          <p:nvPr>
            <p:ph sz="quarter" idx="13"/>
          </p:nvPr>
        </p:nvSpPr>
        <p:spPr>
          <a:xfrm>
            <a:off x="521208" y="2560318"/>
            <a:ext cx="10888914" cy="3866986"/>
          </a:xfrm>
        </p:spPr>
        <p:txBody>
          <a:bodyPr>
            <a:normAutofit/>
          </a:bodyPr>
          <a:lstStyle/>
          <a:p>
            <a:pPr algn="l"/>
            <a:r>
              <a:rPr lang="pt-BR" sz="1400" b="0" i="0" dirty="0">
                <a:solidFill>
                  <a:srgbClr val="3D464D"/>
                </a:solidFill>
                <a:effectLst/>
                <a:latin typeface="+mn-lt"/>
              </a:rPr>
              <a:t>Receber</a:t>
            </a:r>
            <a:r>
              <a:rPr lang="pt-BR" sz="1400" b="1" i="0" dirty="0">
                <a:solidFill>
                  <a:srgbClr val="3D464D"/>
                </a:solidFill>
                <a:effectLst/>
                <a:latin typeface="+mn-lt"/>
              </a:rPr>
              <a:t> feedback </a:t>
            </a:r>
            <a:r>
              <a:rPr lang="pt-BR" sz="1400" b="0" i="0" dirty="0">
                <a:solidFill>
                  <a:srgbClr val="3D464D"/>
                </a:solidFill>
                <a:effectLst/>
                <a:latin typeface="+mn-lt"/>
              </a:rPr>
              <a:t>é fundamental para apoiar o processo de </a:t>
            </a:r>
            <a:r>
              <a:rPr lang="pt-BR" sz="1400" b="1" i="0" dirty="0">
                <a:solidFill>
                  <a:srgbClr val="3D464D"/>
                </a:solidFill>
                <a:effectLst/>
                <a:latin typeface="+mn-lt"/>
              </a:rPr>
              <a:t>melhoria contínua </a:t>
            </a:r>
            <a:r>
              <a:rPr lang="pt-BR" sz="1400" b="0" i="0" dirty="0">
                <a:solidFill>
                  <a:srgbClr val="3D464D"/>
                </a:solidFill>
                <a:effectLst/>
                <a:latin typeface="+mn-lt"/>
              </a:rPr>
              <a:t>e o </a:t>
            </a:r>
            <a:r>
              <a:rPr lang="pt-BR" sz="1400" b="1" i="0" dirty="0">
                <a:solidFill>
                  <a:srgbClr val="3D464D"/>
                </a:solidFill>
                <a:effectLst/>
                <a:latin typeface="+mn-lt"/>
              </a:rPr>
              <a:t>Kaizen</a:t>
            </a:r>
            <a:r>
              <a:rPr lang="pt-BR" sz="1400" b="0" i="0" dirty="0">
                <a:solidFill>
                  <a:srgbClr val="3D464D"/>
                </a:solidFill>
                <a:effectLst/>
                <a:latin typeface="+mn-lt"/>
              </a:rPr>
              <a:t> é uma das ferramentas possíveis para isso.</a:t>
            </a:r>
            <a:br>
              <a:rPr lang="pt-BR" sz="1400" dirty="0">
                <a:effectLst/>
                <a:latin typeface="+mn-lt"/>
              </a:rPr>
            </a:br>
            <a:endParaRPr lang="pt-BR" sz="1400" b="1" i="0" dirty="0">
              <a:solidFill>
                <a:srgbClr val="3D464D"/>
              </a:solidFill>
              <a:effectLst/>
              <a:latin typeface="+mn-lt"/>
            </a:endParaRPr>
          </a:p>
          <a:p>
            <a:endParaRPr lang="pt-BR" sz="1200" b="0" i="0" dirty="0">
              <a:solidFill>
                <a:srgbClr val="3D464D"/>
              </a:solidFill>
              <a:effectLst/>
              <a:latin typeface="+mn-lt"/>
            </a:endParaRPr>
          </a:p>
          <a:p>
            <a:endParaRPr lang="pt-BR" sz="1400" dirty="0">
              <a:latin typeface="+mn-lt"/>
            </a:endParaRPr>
          </a:p>
        </p:txBody>
      </p:sp>
    </p:spTree>
    <p:extLst>
      <p:ext uri="{BB962C8B-B14F-4D97-AF65-F5344CB8AC3E}">
        <p14:creationId xmlns:p14="http://schemas.microsoft.com/office/powerpoint/2010/main" val="41479450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616F02C-8933-526A-3FCA-F53979AE5FF4}"/>
              </a:ext>
            </a:extLst>
          </p:cNvPr>
          <p:cNvSpPr>
            <a:spLocks noGrp="1"/>
          </p:cNvSpPr>
          <p:nvPr>
            <p:ph type="title"/>
          </p:nvPr>
        </p:nvSpPr>
        <p:spPr/>
        <p:txBody>
          <a:bodyPr/>
          <a:lstStyle/>
          <a:p>
            <a:r>
              <a:rPr lang="pt-BR" dirty="0"/>
              <a:t>CONCLUSÃO</a:t>
            </a:r>
          </a:p>
        </p:txBody>
      </p:sp>
      <p:sp>
        <p:nvSpPr>
          <p:cNvPr id="3" name="Espaço Reservado para Conteúdo 2">
            <a:extLst>
              <a:ext uri="{FF2B5EF4-FFF2-40B4-BE49-F238E27FC236}">
                <a16:creationId xmlns:a16="http://schemas.microsoft.com/office/drawing/2014/main" id="{C32B99C3-CB5D-9FD8-412D-49970A8F8825}"/>
              </a:ext>
            </a:extLst>
          </p:cNvPr>
          <p:cNvSpPr>
            <a:spLocks noGrp="1"/>
          </p:cNvSpPr>
          <p:nvPr>
            <p:ph sz="quarter" idx="13"/>
          </p:nvPr>
        </p:nvSpPr>
        <p:spPr>
          <a:xfrm>
            <a:off x="539495" y="2560319"/>
            <a:ext cx="11307947" cy="4185037"/>
          </a:xfrm>
        </p:spPr>
        <p:txBody>
          <a:bodyPr>
            <a:normAutofit/>
          </a:bodyPr>
          <a:lstStyle/>
          <a:p>
            <a:pPr marL="171450" indent="-171450">
              <a:buFont typeface="Courier New" panose="02070309020205020404" pitchFamily="49" charset="0"/>
              <a:buChar char="o"/>
            </a:pPr>
            <a:r>
              <a:rPr lang="pt-BR" sz="1200" b="1" dirty="0">
                <a:solidFill>
                  <a:srgbClr val="3D464D"/>
                </a:solidFill>
                <a:latin typeface="+mn-lt"/>
              </a:rPr>
              <a:t>G</a:t>
            </a:r>
            <a:r>
              <a:rPr lang="pt-BR" sz="1200" b="1" dirty="0">
                <a:solidFill>
                  <a:srgbClr val="3D464D"/>
                </a:solidFill>
                <a:effectLst/>
                <a:latin typeface="+mn-lt"/>
              </a:rPr>
              <a:t>estão tradicional: </a:t>
            </a:r>
            <a:r>
              <a:rPr lang="pt-BR" sz="1200" b="0" i="0" dirty="0">
                <a:solidFill>
                  <a:srgbClr val="3D464D"/>
                </a:solidFill>
                <a:effectLst/>
                <a:latin typeface="+mn-lt"/>
              </a:rPr>
              <a:t>divisão entre pensadores e executores, os loops de feedback muito extensos gerando a perda de autonomia, motivação, engajamento, essa coisa de tratar as pessoas como recursos.</a:t>
            </a:r>
          </a:p>
          <a:p>
            <a:pPr marL="171450" indent="-171450">
              <a:buFont typeface="Courier New" panose="02070309020205020404" pitchFamily="49" charset="0"/>
              <a:buChar char="o"/>
            </a:pPr>
            <a:r>
              <a:rPr lang="pt-BR" sz="1200" b="1" dirty="0">
                <a:solidFill>
                  <a:srgbClr val="3D464D"/>
                </a:solidFill>
                <a:latin typeface="+mn-lt"/>
              </a:rPr>
              <a:t>VUCA: </a:t>
            </a:r>
            <a:r>
              <a:rPr lang="pt-BR" sz="1200" b="1" dirty="0">
                <a:solidFill>
                  <a:srgbClr val="3D464D"/>
                </a:solidFill>
                <a:effectLst/>
                <a:latin typeface="+mn-lt"/>
              </a:rPr>
              <a:t> </a:t>
            </a:r>
            <a:r>
              <a:rPr lang="pt-BR" sz="1200" b="0" i="0" dirty="0">
                <a:solidFill>
                  <a:srgbClr val="3D464D"/>
                </a:solidFill>
                <a:effectLst/>
                <a:latin typeface="+mn-lt"/>
              </a:rPr>
              <a:t>Evolução, saindo do artesanato, passando pela indústria, voltando para os mercados globais, o dinamismo voltando a ser alto. A questão da volatilidade, incerteza, complexidade, ambiguidade. Concluímos que contexto mais problema geram soluções emergentes. O ideal para resolver os problemas que surgem nesse mundo VUCA são as soluções que nascem dentro das empresas.</a:t>
            </a:r>
          </a:p>
          <a:p>
            <a:pPr marL="171450" indent="-171450">
              <a:buFont typeface="Courier New" panose="02070309020205020404" pitchFamily="49" charset="0"/>
              <a:buChar char="o"/>
            </a:pPr>
            <a:r>
              <a:rPr lang="pt-BR" sz="1200" b="1" dirty="0">
                <a:solidFill>
                  <a:srgbClr val="3D464D"/>
                </a:solidFill>
                <a:latin typeface="+mn-lt"/>
              </a:rPr>
              <a:t>Motivação</a:t>
            </a:r>
            <a:r>
              <a:rPr lang="pt-BR" sz="1200" dirty="0">
                <a:solidFill>
                  <a:srgbClr val="3D464D"/>
                </a:solidFill>
                <a:latin typeface="+mn-lt"/>
              </a:rPr>
              <a:t>: N</a:t>
            </a:r>
            <a:r>
              <a:rPr lang="pt-BR" sz="1200" b="0" i="0" dirty="0">
                <a:solidFill>
                  <a:srgbClr val="3D464D"/>
                </a:solidFill>
                <a:effectLst/>
                <a:latin typeface="+mn-lt"/>
              </a:rPr>
              <a:t>ão tem como essas soluções nascerem se os indivíduos não estiverem motivados para criar essas soluções. no ambiente com confiança, onde empresa confia no colaborador e vice-versa, a confiança faz com que a estrutura da empresa seja mais simples. </a:t>
            </a:r>
            <a:r>
              <a:rPr lang="pt-BR" sz="1200" dirty="0">
                <a:solidFill>
                  <a:srgbClr val="3D464D"/>
                </a:solidFill>
                <a:latin typeface="+mn-lt"/>
              </a:rPr>
              <a:t>S</a:t>
            </a:r>
            <a:r>
              <a:rPr lang="pt-BR" sz="1200" b="0" i="0" dirty="0">
                <a:solidFill>
                  <a:srgbClr val="3D464D"/>
                </a:solidFill>
                <a:effectLst/>
                <a:latin typeface="+mn-lt"/>
              </a:rPr>
              <a:t>e alguém quer uma tarefa, simplesmente damos a tarefa para a pessoa fazer. Não crio burocracias desnecessárias por medo de que aquela pessoa não seja capaz de fazer aquela tarefa ou que não seja capaz de fazer da forma com a qual eu desejo que seja feita.</a:t>
            </a:r>
            <a:br>
              <a:rPr lang="pt-BR" sz="1200" b="0" i="0" dirty="0">
                <a:solidFill>
                  <a:srgbClr val="3D464D"/>
                </a:solidFill>
                <a:effectLst/>
                <a:latin typeface="+mn-lt"/>
              </a:rPr>
            </a:br>
            <a:br>
              <a:rPr lang="pt-BR" sz="1200" b="0" i="0" dirty="0">
                <a:solidFill>
                  <a:srgbClr val="3D464D"/>
                </a:solidFill>
                <a:effectLst/>
                <a:latin typeface="+mn-lt"/>
              </a:rPr>
            </a:br>
            <a:r>
              <a:rPr lang="pt-BR" sz="1200" b="1" i="1" u="sng" dirty="0">
                <a:solidFill>
                  <a:srgbClr val="3D464D"/>
                </a:solidFill>
                <a:effectLst/>
                <a:latin typeface="+mn-lt"/>
              </a:rPr>
              <a:t>Acesso a informação</a:t>
            </a:r>
            <a:r>
              <a:rPr lang="pt-BR" sz="1200" b="0" i="0" dirty="0">
                <a:solidFill>
                  <a:srgbClr val="3D464D"/>
                </a:solidFill>
                <a:effectLst/>
                <a:latin typeface="+mn-lt"/>
              </a:rPr>
              <a:t>:  Importante para que as pessoas possam colaborar e a criar soluções dentro da empresa. A </a:t>
            </a:r>
            <a:r>
              <a:rPr lang="pt-BR" sz="1200" b="1" i="1" u="sng" dirty="0">
                <a:solidFill>
                  <a:srgbClr val="3D464D"/>
                </a:solidFill>
                <a:effectLst/>
                <a:latin typeface="+mn-lt"/>
              </a:rPr>
              <a:t>confiança</a:t>
            </a:r>
            <a:r>
              <a:rPr lang="pt-BR" sz="1200" b="0" i="0" dirty="0">
                <a:solidFill>
                  <a:srgbClr val="3D464D"/>
                </a:solidFill>
                <a:effectLst/>
                <a:latin typeface="+mn-lt"/>
              </a:rPr>
              <a:t> está diretamente ligada à </a:t>
            </a:r>
            <a:r>
              <a:rPr lang="pt-BR" sz="1200" b="0" i="0" u="sng" dirty="0">
                <a:solidFill>
                  <a:srgbClr val="3D464D"/>
                </a:solidFill>
                <a:effectLst/>
                <a:latin typeface="+mn-lt"/>
              </a:rPr>
              <a:t>autonomia</a:t>
            </a:r>
            <a:r>
              <a:rPr lang="pt-BR" sz="1200" b="0" i="0" dirty="0">
                <a:solidFill>
                  <a:srgbClr val="3D464D"/>
                </a:solidFill>
                <a:effectLst/>
                <a:latin typeface="+mn-lt"/>
              </a:rPr>
              <a:t>, o </a:t>
            </a:r>
            <a:r>
              <a:rPr lang="pt-BR" sz="1200" b="0" i="0" u="sng" dirty="0">
                <a:solidFill>
                  <a:srgbClr val="3D464D"/>
                </a:solidFill>
                <a:effectLst/>
                <a:latin typeface="+mn-lt"/>
              </a:rPr>
              <a:t>propósito</a:t>
            </a:r>
            <a:r>
              <a:rPr lang="pt-BR" sz="1200" b="0" i="0" dirty="0">
                <a:solidFill>
                  <a:srgbClr val="3D464D"/>
                </a:solidFill>
                <a:effectLst/>
                <a:latin typeface="+mn-lt"/>
              </a:rPr>
              <a:t> e à </a:t>
            </a:r>
            <a:r>
              <a:rPr lang="pt-BR" sz="1200" b="0" i="0" u="sng" dirty="0">
                <a:solidFill>
                  <a:srgbClr val="3D464D"/>
                </a:solidFill>
                <a:effectLst/>
                <a:latin typeface="+mn-lt"/>
              </a:rPr>
              <a:t>maestria</a:t>
            </a:r>
            <a:r>
              <a:rPr lang="pt-BR" sz="1200" b="0" i="0" dirty="0">
                <a:solidFill>
                  <a:srgbClr val="3D464D"/>
                </a:solidFill>
                <a:effectLst/>
                <a:latin typeface="+mn-lt"/>
              </a:rPr>
              <a:t>, que são os principais pilares da motivação intrínseca de um indivíduo.</a:t>
            </a:r>
          </a:p>
          <a:p>
            <a:pPr marL="171450" indent="-171450">
              <a:buFontTx/>
              <a:buChar char="-"/>
            </a:pPr>
            <a:endParaRPr lang="pt-BR" sz="1200" dirty="0">
              <a:latin typeface="+mn-lt"/>
            </a:endParaRPr>
          </a:p>
        </p:txBody>
      </p:sp>
    </p:spTree>
    <p:extLst>
      <p:ext uri="{BB962C8B-B14F-4D97-AF65-F5344CB8AC3E}">
        <p14:creationId xmlns:p14="http://schemas.microsoft.com/office/powerpoint/2010/main" val="40974321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616F02C-8933-526A-3FCA-F53979AE5FF4}"/>
              </a:ext>
            </a:extLst>
          </p:cNvPr>
          <p:cNvSpPr>
            <a:spLocks noGrp="1"/>
          </p:cNvSpPr>
          <p:nvPr>
            <p:ph type="title"/>
          </p:nvPr>
        </p:nvSpPr>
        <p:spPr/>
        <p:txBody>
          <a:bodyPr/>
          <a:lstStyle/>
          <a:p>
            <a:r>
              <a:rPr lang="pt-BR" dirty="0"/>
              <a:t>CONCLUSÃO</a:t>
            </a:r>
          </a:p>
        </p:txBody>
      </p:sp>
      <p:sp>
        <p:nvSpPr>
          <p:cNvPr id="3" name="Espaço Reservado para Conteúdo 2">
            <a:extLst>
              <a:ext uri="{FF2B5EF4-FFF2-40B4-BE49-F238E27FC236}">
                <a16:creationId xmlns:a16="http://schemas.microsoft.com/office/drawing/2014/main" id="{C32B99C3-CB5D-9FD8-412D-49970A8F8825}"/>
              </a:ext>
            </a:extLst>
          </p:cNvPr>
          <p:cNvSpPr>
            <a:spLocks noGrp="1"/>
          </p:cNvSpPr>
          <p:nvPr>
            <p:ph sz="quarter" idx="13"/>
          </p:nvPr>
        </p:nvSpPr>
        <p:spPr>
          <a:xfrm>
            <a:off x="539495" y="2560319"/>
            <a:ext cx="11307947" cy="4185037"/>
          </a:xfrm>
        </p:spPr>
        <p:txBody>
          <a:bodyPr>
            <a:noAutofit/>
          </a:bodyPr>
          <a:lstStyle/>
          <a:p>
            <a:pPr marL="171450" indent="-171450">
              <a:buFont typeface="Courier New" panose="02070309020205020404" pitchFamily="49" charset="0"/>
              <a:buChar char="o"/>
            </a:pPr>
            <a:r>
              <a:rPr lang="pt-BR" sz="1100" b="1" dirty="0">
                <a:solidFill>
                  <a:srgbClr val="3D464D"/>
                </a:solidFill>
                <a:effectLst/>
                <a:latin typeface="+mn-lt"/>
              </a:rPr>
              <a:t>Liderança: </a:t>
            </a:r>
            <a:r>
              <a:rPr lang="pt-BR" sz="1100" b="0" i="0" dirty="0">
                <a:solidFill>
                  <a:srgbClr val="3D464D"/>
                </a:solidFill>
                <a:effectLst/>
                <a:latin typeface="+mn-lt"/>
              </a:rPr>
              <a:t>A liderança é sempre emergente e situacional em uma organização ágil, porque o papel do líder é muito importante para ficar preso a uma única pessoa. Há situações onde a liderança emerge e temos também a colaboração emergindo dentro de uma empresa.</a:t>
            </a:r>
          </a:p>
          <a:p>
            <a:pPr marL="171450" indent="-171450">
              <a:buFont typeface="Courier New" panose="02070309020205020404" pitchFamily="49" charset="0"/>
              <a:buChar char="o"/>
            </a:pPr>
            <a:r>
              <a:rPr lang="pt-BR" sz="1100" b="1" dirty="0">
                <a:solidFill>
                  <a:srgbClr val="3D464D"/>
                </a:solidFill>
                <a:latin typeface="+mn-lt"/>
              </a:rPr>
              <a:t>Delegação: </a:t>
            </a:r>
            <a:r>
              <a:rPr lang="pt-BR" sz="1100" dirty="0">
                <a:solidFill>
                  <a:srgbClr val="3D464D"/>
                </a:solidFill>
                <a:latin typeface="+mn-lt"/>
              </a:rPr>
              <a:t>S</a:t>
            </a:r>
            <a:r>
              <a:rPr lang="pt-BR" sz="1100" b="0" i="0" dirty="0">
                <a:solidFill>
                  <a:srgbClr val="3D464D"/>
                </a:solidFill>
                <a:effectLst/>
                <a:latin typeface="+mn-lt"/>
              </a:rPr>
              <a:t>e a liderança é emergente, é situacional, a delegação também está diretamente ligada a isso, pois as pessoas precisam se sentir à vontade para assumir determinadas atividades. Alguns líderes tem muitas informações de forma abstrata, o que impede que eles tomem a melhor decisão em todos os cenários. </a:t>
            </a:r>
            <a:r>
              <a:rPr lang="pt-BR" sz="1100" dirty="0">
                <a:solidFill>
                  <a:srgbClr val="3D464D"/>
                </a:solidFill>
                <a:latin typeface="+mn-lt"/>
              </a:rPr>
              <a:t>A</a:t>
            </a:r>
            <a:r>
              <a:rPr lang="pt-BR" sz="1100" b="0" i="0" dirty="0">
                <a:solidFill>
                  <a:srgbClr val="3D464D"/>
                </a:solidFill>
                <a:effectLst/>
                <a:latin typeface="+mn-lt"/>
              </a:rPr>
              <a:t>lguns trabalhadores, por outra vez, têm informações ao seu dispor, mas não tem a visão do todo. E isso faz com que em alguns momentos seja melhor um deles tomar a decisão e em alguns momentos outro. A liderança não pode ficar na mão de uma pessoa só.</a:t>
            </a:r>
            <a:br>
              <a:rPr lang="pt-BR" sz="1100" b="0" i="0" dirty="0">
                <a:solidFill>
                  <a:srgbClr val="3D464D"/>
                </a:solidFill>
                <a:effectLst/>
                <a:latin typeface="+mn-lt"/>
              </a:rPr>
            </a:br>
            <a:br>
              <a:rPr lang="pt-BR" sz="1100" b="0" i="0" dirty="0">
                <a:solidFill>
                  <a:srgbClr val="3D464D"/>
                </a:solidFill>
                <a:effectLst/>
                <a:latin typeface="+mn-lt"/>
              </a:rPr>
            </a:br>
            <a:r>
              <a:rPr lang="pt-BR" sz="1100" b="1" i="1" u="sng" dirty="0">
                <a:solidFill>
                  <a:srgbClr val="3D464D"/>
                </a:solidFill>
                <a:effectLst/>
                <a:latin typeface="+mn-lt"/>
              </a:rPr>
              <a:t>7 estágios de delegação</a:t>
            </a:r>
            <a:r>
              <a:rPr lang="pt-BR" sz="1100" b="0" i="0" dirty="0">
                <a:solidFill>
                  <a:srgbClr val="3D464D"/>
                </a:solidFill>
                <a:effectLst/>
                <a:latin typeface="+mn-lt"/>
              </a:rPr>
              <a:t>: ordem, venda, consulta, consenso, conselho, informação e a delegação completa.</a:t>
            </a:r>
          </a:p>
          <a:p>
            <a:pPr marL="171450" indent="-171450">
              <a:buFont typeface="Courier New" panose="02070309020205020404" pitchFamily="49" charset="0"/>
              <a:buChar char="o"/>
            </a:pPr>
            <a:r>
              <a:rPr lang="pt-BR" sz="1100" b="1" dirty="0">
                <a:solidFill>
                  <a:srgbClr val="3D464D"/>
                </a:solidFill>
                <a:latin typeface="+mn-lt"/>
              </a:rPr>
              <a:t>Feedback: </a:t>
            </a:r>
            <a:r>
              <a:rPr lang="pt-BR" sz="1100" dirty="0">
                <a:solidFill>
                  <a:srgbClr val="3D464D"/>
                </a:solidFill>
                <a:latin typeface="+mn-lt"/>
              </a:rPr>
              <a:t>É importante dar feedbacks sejam eles positivos ou negativos. É </a:t>
            </a:r>
            <a:r>
              <a:rPr lang="pt-BR" sz="1100" b="0" i="0" dirty="0">
                <a:solidFill>
                  <a:srgbClr val="3D464D"/>
                </a:solidFill>
                <a:effectLst/>
                <a:latin typeface="+mn-lt"/>
              </a:rPr>
              <a:t>interessante contextualizar e falar sobre fatos, mostrar o valor do feedback e fazer perguntas poderosas. Dica: começar a criar a cultura do feedback usando cartões de agradecimento e parabenização.</a:t>
            </a:r>
            <a:r>
              <a:rPr lang="pt-BR" sz="1100" dirty="0">
                <a:solidFill>
                  <a:srgbClr val="3D464D"/>
                </a:solidFill>
                <a:latin typeface="+mn-lt"/>
              </a:rPr>
              <a:t> </a:t>
            </a:r>
            <a:r>
              <a:rPr lang="pt-BR" sz="1100" b="0" i="0" dirty="0">
                <a:solidFill>
                  <a:srgbClr val="3D464D"/>
                </a:solidFill>
                <a:effectLst/>
                <a:latin typeface="+mn-lt"/>
              </a:rPr>
              <a:t>Feedbac</a:t>
            </a:r>
            <a:r>
              <a:rPr lang="pt-BR" sz="1100" dirty="0">
                <a:solidFill>
                  <a:srgbClr val="3D464D"/>
                </a:solidFill>
                <a:latin typeface="+mn-lt"/>
              </a:rPr>
              <a:t>k é importante para </a:t>
            </a:r>
            <a:r>
              <a:rPr lang="pt-BR" sz="1100" b="0" i="0" dirty="0">
                <a:solidFill>
                  <a:srgbClr val="3D464D"/>
                </a:solidFill>
                <a:effectLst/>
                <a:latin typeface="+mn-lt"/>
              </a:rPr>
              <a:t>gerar conhecimento, que hoje é a riqueza mais importante de cada empresa.</a:t>
            </a:r>
          </a:p>
          <a:p>
            <a:pPr marL="171450" indent="-171450">
              <a:buFont typeface="Courier New" panose="02070309020205020404" pitchFamily="49" charset="0"/>
              <a:buChar char="o"/>
            </a:pPr>
            <a:r>
              <a:rPr lang="pt-BR" sz="1100" b="1" i="0" dirty="0">
                <a:solidFill>
                  <a:srgbClr val="3D464D"/>
                </a:solidFill>
                <a:effectLst/>
                <a:latin typeface="+mn-lt"/>
              </a:rPr>
              <a:t>Tipos de conhecimento: </a:t>
            </a:r>
            <a:r>
              <a:rPr lang="pt-BR" sz="1100" b="0" i="0" dirty="0">
                <a:solidFill>
                  <a:srgbClr val="3D464D"/>
                </a:solidFill>
                <a:effectLst/>
                <a:latin typeface="+mn-lt"/>
              </a:rPr>
              <a:t>Falamos sobre os tipos de conhecimento, sobre o perfil T e sobre como a diversidade de pensamentos ajuda a criar inovações. Juntamos pensamentos diferentes e de repente algo novo pode nascer dentro da empresa.</a:t>
            </a:r>
          </a:p>
        </p:txBody>
      </p:sp>
    </p:spTree>
    <p:extLst>
      <p:ext uri="{BB962C8B-B14F-4D97-AF65-F5344CB8AC3E}">
        <p14:creationId xmlns:p14="http://schemas.microsoft.com/office/powerpoint/2010/main" val="117912078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616F02C-8933-526A-3FCA-F53979AE5FF4}"/>
              </a:ext>
            </a:extLst>
          </p:cNvPr>
          <p:cNvSpPr>
            <a:spLocks noGrp="1"/>
          </p:cNvSpPr>
          <p:nvPr>
            <p:ph type="title"/>
          </p:nvPr>
        </p:nvSpPr>
        <p:spPr/>
        <p:txBody>
          <a:bodyPr/>
          <a:lstStyle/>
          <a:p>
            <a:r>
              <a:rPr lang="pt-BR" dirty="0"/>
              <a:t>CONCLUSÃO</a:t>
            </a:r>
          </a:p>
        </p:txBody>
      </p:sp>
      <p:sp>
        <p:nvSpPr>
          <p:cNvPr id="3" name="Espaço Reservado para Conteúdo 2">
            <a:extLst>
              <a:ext uri="{FF2B5EF4-FFF2-40B4-BE49-F238E27FC236}">
                <a16:creationId xmlns:a16="http://schemas.microsoft.com/office/drawing/2014/main" id="{C32B99C3-CB5D-9FD8-412D-49970A8F8825}"/>
              </a:ext>
            </a:extLst>
          </p:cNvPr>
          <p:cNvSpPr>
            <a:spLocks noGrp="1"/>
          </p:cNvSpPr>
          <p:nvPr>
            <p:ph sz="quarter" idx="13"/>
          </p:nvPr>
        </p:nvSpPr>
        <p:spPr>
          <a:xfrm>
            <a:off x="539495" y="2560319"/>
            <a:ext cx="11307947" cy="4185037"/>
          </a:xfrm>
        </p:spPr>
        <p:txBody>
          <a:bodyPr>
            <a:noAutofit/>
          </a:bodyPr>
          <a:lstStyle/>
          <a:p>
            <a:pPr marL="171450" indent="-171450">
              <a:buFont typeface="Courier New" panose="02070309020205020404" pitchFamily="49" charset="0"/>
              <a:buChar char="o"/>
            </a:pPr>
            <a:r>
              <a:rPr lang="pt-BR" sz="1200" b="1" dirty="0">
                <a:solidFill>
                  <a:srgbClr val="3D464D"/>
                </a:solidFill>
                <a:latin typeface="+mn-lt"/>
              </a:rPr>
              <a:t>Melhorias</a:t>
            </a:r>
            <a:r>
              <a:rPr lang="pt-BR" sz="1200" b="1" dirty="0">
                <a:solidFill>
                  <a:srgbClr val="3D464D"/>
                </a:solidFill>
                <a:effectLst/>
                <a:latin typeface="+mn-lt"/>
              </a:rPr>
              <a:t>: </a:t>
            </a:r>
            <a:br>
              <a:rPr lang="pt-BR" sz="1200" dirty="0">
                <a:solidFill>
                  <a:srgbClr val="3D464D"/>
                </a:solidFill>
                <a:latin typeface="+mn-lt"/>
              </a:rPr>
            </a:br>
            <a:br>
              <a:rPr lang="pt-BR" sz="1200" dirty="0">
                <a:solidFill>
                  <a:srgbClr val="3D464D"/>
                </a:solidFill>
                <a:latin typeface="+mn-lt"/>
              </a:rPr>
            </a:br>
            <a:r>
              <a:rPr lang="pt-BR" sz="1200" dirty="0">
                <a:solidFill>
                  <a:srgbClr val="3D464D"/>
                </a:solidFill>
                <a:latin typeface="+mn-lt"/>
              </a:rPr>
              <a:t>- D</a:t>
            </a:r>
            <a:r>
              <a:rPr lang="pt-BR" sz="1200" b="0" i="0" dirty="0">
                <a:solidFill>
                  <a:srgbClr val="3D464D"/>
                </a:solidFill>
                <a:effectLst/>
                <a:latin typeface="+mn-lt"/>
              </a:rPr>
              <a:t>iferença entre </a:t>
            </a:r>
            <a:r>
              <a:rPr lang="pt-BR" sz="1200" b="0" i="0" dirty="0" err="1">
                <a:solidFill>
                  <a:srgbClr val="3D464D"/>
                </a:solidFill>
                <a:effectLst/>
                <a:latin typeface="+mn-lt"/>
              </a:rPr>
              <a:t>kaikaku</a:t>
            </a:r>
            <a:r>
              <a:rPr lang="pt-BR" sz="1200" b="0" i="0" dirty="0">
                <a:solidFill>
                  <a:srgbClr val="3D464D"/>
                </a:solidFill>
                <a:effectLst/>
                <a:latin typeface="+mn-lt"/>
              </a:rPr>
              <a:t> e kaizen; </a:t>
            </a:r>
            <a:br>
              <a:rPr lang="pt-BR" sz="1200" b="0" i="0" dirty="0">
                <a:solidFill>
                  <a:srgbClr val="3D464D"/>
                </a:solidFill>
                <a:effectLst/>
                <a:latin typeface="+mn-lt"/>
              </a:rPr>
            </a:br>
            <a:r>
              <a:rPr lang="pt-BR" sz="1200" b="0" i="0" dirty="0">
                <a:solidFill>
                  <a:srgbClr val="3D464D"/>
                </a:solidFill>
                <a:effectLst/>
                <a:latin typeface="+mn-lt"/>
              </a:rPr>
              <a:t>- História do Mick, que foi para a Toyota aprender a fazer bons carros. </a:t>
            </a:r>
            <a:r>
              <a:rPr lang="pt-BR" sz="1200" dirty="0">
                <a:solidFill>
                  <a:srgbClr val="3D464D"/>
                </a:solidFill>
                <a:latin typeface="+mn-lt"/>
              </a:rPr>
              <a:t>P</a:t>
            </a:r>
            <a:r>
              <a:rPr lang="pt-BR" sz="1200" b="0" i="0" dirty="0">
                <a:solidFill>
                  <a:srgbClr val="3D464D"/>
                </a:solidFill>
                <a:effectLst/>
                <a:latin typeface="+mn-lt"/>
              </a:rPr>
              <a:t>rincipal lição: precisamos experimentar.  Se queremos aprender mais, precisamos experimentar. E em empresas onde não há espaço para isso, talvez precisemos mudar um pouco as regras para manter o nosso fluxo de melhoria numa intensidade saudável para todos os trabalhadores.</a:t>
            </a:r>
          </a:p>
        </p:txBody>
      </p:sp>
    </p:spTree>
    <p:extLst>
      <p:ext uri="{BB962C8B-B14F-4D97-AF65-F5344CB8AC3E}">
        <p14:creationId xmlns:p14="http://schemas.microsoft.com/office/powerpoint/2010/main" val="37988744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ED347D5-6C41-3F93-1B9A-C5E309D2E3EB}"/>
              </a:ext>
            </a:extLst>
          </p:cNvPr>
          <p:cNvSpPr>
            <a:spLocks noGrp="1"/>
          </p:cNvSpPr>
          <p:nvPr>
            <p:ph type="title"/>
          </p:nvPr>
        </p:nvSpPr>
        <p:spPr/>
        <p:txBody>
          <a:bodyPr/>
          <a:lstStyle/>
          <a:p>
            <a:r>
              <a:rPr lang="pt-BR" dirty="0"/>
              <a:t>Para saber mais</a:t>
            </a:r>
          </a:p>
        </p:txBody>
      </p:sp>
      <p:sp>
        <p:nvSpPr>
          <p:cNvPr id="3" name="Espaço Reservado para Conteúdo 2">
            <a:extLst>
              <a:ext uri="{FF2B5EF4-FFF2-40B4-BE49-F238E27FC236}">
                <a16:creationId xmlns:a16="http://schemas.microsoft.com/office/drawing/2014/main" id="{1A88EAFB-2D92-AD16-41C7-3904B9A77067}"/>
              </a:ext>
            </a:extLst>
          </p:cNvPr>
          <p:cNvSpPr>
            <a:spLocks noGrp="1"/>
          </p:cNvSpPr>
          <p:nvPr>
            <p:ph sz="quarter" idx="10"/>
          </p:nvPr>
        </p:nvSpPr>
        <p:spPr>
          <a:xfrm>
            <a:off x="539495" y="1435608"/>
            <a:ext cx="5901061" cy="3977640"/>
          </a:xfrm>
        </p:spPr>
        <p:txBody>
          <a:bodyPr/>
          <a:lstStyle/>
          <a:p>
            <a:pPr algn="l"/>
            <a:r>
              <a:rPr lang="pt-BR" sz="1400" b="0" i="0" dirty="0">
                <a:solidFill>
                  <a:srgbClr val="3D464D"/>
                </a:solidFill>
                <a:effectLst/>
              </a:rPr>
              <a:t>Esse artigo da </a:t>
            </a:r>
            <a:r>
              <a:rPr lang="pt-BR" sz="1400" b="0" i="0" dirty="0">
                <a:solidFill>
                  <a:srgbClr val="3D464D"/>
                </a:solidFill>
                <a:effectLst/>
                <a:hlinkClick r:id="rId2"/>
              </a:rPr>
              <a:t>Forbes</a:t>
            </a:r>
            <a:r>
              <a:rPr lang="pt-BR" sz="1400" b="0" i="0" dirty="0">
                <a:solidFill>
                  <a:srgbClr val="3D464D"/>
                </a:solidFill>
                <a:effectLst/>
              </a:rPr>
              <a:t> (em inglês) contém um bom resumo de características que diversos estudos mostram que estão mudando nas lideranças, falando sobre autonomia, a famosa "mesa das crianças", gestão top-</a:t>
            </a:r>
            <a:r>
              <a:rPr lang="pt-BR" sz="1400" b="0" i="0" dirty="0" err="1">
                <a:solidFill>
                  <a:srgbClr val="3D464D"/>
                </a:solidFill>
                <a:effectLst/>
              </a:rPr>
              <a:t>down</a:t>
            </a:r>
            <a:r>
              <a:rPr lang="pt-BR" sz="1400" b="0" i="0" dirty="0">
                <a:solidFill>
                  <a:srgbClr val="3D464D"/>
                </a:solidFill>
                <a:effectLst/>
              </a:rPr>
              <a:t> etc.</a:t>
            </a:r>
          </a:p>
          <a:p>
            <a:pPr algn="l"/>
            <a:r>
              <a:rPr lang="pt-BR" sz="1400" b="0" i="0" dirty="0">
                <a:solidFill>
                  <a:srgbClr val="3D464D"/>
                </a:solidFill>
                <a:effectLst/>
              </a:rPr>
              <a:t>Essa leitura é um excelente complemento para essa aula e as próximas aulas desse curso.</a:t>
            </a:r>
          </a:p>
          <a:p>
            <a:pPr algn="l"/>
            <a:r>
              <a:rPr lang="pt-BR" sz="1400" b="0" i="0" dirty="0">
                <a:solidFill>
                  <a:srgbClr val="3D464D"/>
                </a:solidFill>
                <a:effectLst/>
              </a:rPr>
              <a:t>Caso não domine o inglês, utilize o tradutor do seu navegador.</a:t>
            </a:r>
          </a:p>
          <a:p>
            <a:endParaRPr lang="pt-BR" dirty="0"/>
          </a:p>
        </p:txBody>
      </p:sp>
    </p:spTree>
    <p:extLst>
      <p:ext uri="{BB962C8B-B14F-4D97-AF65-F5344CB8AC3E}">
        <p14:creationId xmlns:p14="http://schemas.microsoft.com/office/powerpoint/2010/main" val="21343741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4710CA-2812-931E-59F5-2D68993F65DD}"/>
              </a:ext>
            </a:extLst>
          </p:cNvPr>
          <p:cNvSpPr>
            <a:spLocks noGrp="1"/>
          </p:cNvSpPr>
          <p:nvPr>
            <p:ph type="title"/>
          </p:nvPr>
        </p:nvSpPr>
        <p:spPr/>
        <p:txBody>
          <a:bodyPr/>
          <a:lstStyle/>
          <a:p>
            <a:r>
              <a:rPr lang="pt-BR" dirty="0"/>
              <a:t>O que aprendemos? </a:t>
            </a:r>
          </a:p>
        </p:txBody>
      </p:sp>
      <p:sp>
        <p:nvSpPr>
          <p:cNvPr id="3" name="Espaço Reservado para Conteúdo 2">
            <a:extLst>
              <a:ext uri="{FF2B5EF4-FFF2-40B4-BE49-F238E27FC236}">
                <a16:creationId xmlns:a16="http://schemas.microsoft.com/office/drawing/2014/main" id="{6184DA24-650B-CE39-868E-3C79A5DF0A53}"/>
              </a:ext>
            </a:extLst>
          </p:cNvPr>
          <p:cNvSpPr>
            <a:spLocks noGrp="1"/>
          </p:cNvSpPr>
          <p:nvPr>
            <p:ph sz="quarter" idx="13"/>
          </p:nvPr>
        </p:nvSpPr>
        <p:spPr>
          <a:xfrm>
            <a:off x="521208" y="2560318"/>
            <a:ext cx="10398583" cy="4469960"/>
          </a:xfrm>
        </p:spPr>
        <p:txBody>
          <a:bodyPr>
            <a:normAutofit/>
          </a:bodyPr>
          <a:lstStyle/>
          <a:p>
            <a:pPr algn="l"/>
            <a:r>
              <a:rPr lang="pt-BR" sz="1400" b="0" i="0" dirty="0">
                <a:solidFill>
                  <a:srgbClr val="3D464D"/>
                </a:solidFill>
                <a:effectLst/>
                <a:latin typeface="+mn-lt"/>
              </a:rPr>
              <a:t>A gestão tradicional pode ter funcionado durante muito tempo, mas hoje começa a dar sinais de que está perdendo espaço, pois está intimamente ligada com um ambiente de baixa autonomia, baixo engajamento e baixa motivação, que possuem impacto direto em uma baixa taxa de sucesso de projetos</a:t>
            </a:r>
          </a:p>
          <a:p>
            <a:pPr algn="l"/>
            <a:endParaRPr lang="pt-BR" sz="1050" b="1" i="0" dirty="0">
              <a:solidFill>
                <a:srgbClr val="3D464D"/>
              </a:solidFill>
              <a:effectLst/>
              <a:latin typeface="Source Serif Pro" panose="02040603050405020204" pitchFamily="18" charset="0"/>
            </a:endParaRPr>
          </a:p>
          <a:p>
            <a:endParaRPr lang="pt-BR" sz="1200" b="0" i="0" dirty="0">
              <a:solidFill>
                <a:srgbClr val="3D464D"/>
              </a:solidFill>
              <a:effectLst/>
              <a:latin typeface="+mn-lt"/>
            </a:endParaRPr>
          </a:p>
          <a:p>
            <a:endParaRPr lang="pt-BR" sz="1400" dirty="0">
              <a:latin typeface="+mn-lt"/>
            </a:endParaRPr>
          </a:p>
        </p:txBody>
      </p:sp>
    </p:spTree>
    <p:extLst>
      <p:ext uri="{BB962C8B-B14F-4D97-AF65-F5344CB8AC3E}">
        <p14:creationId xmlns:p14="http://schemas.microsoft.com/office/powerpoint/2010/main" val="21138541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p:cNvSpPr>
            <a:spLocks noGrp="1"/>
          </p:cNvSpPr>
          <p:nvPr>
            <p:ph type="subTitle" idx="4294967295"/>
          </p:nvPr>
        </p:nvSpPr>
        <p:spPr>
          <a:xfrm>
            <a:off x="855619" y="2469279"/>
            <a:ext cx="10077423" cy="1137793"/>
          </a:xfrm>
        </p:spPr>
        <p:txBody>
          <a:bodyPr rtlCol="0">
            <a:normAutofit/>
          </a:bodyPr>
          <a:lstStyle/>
          <a:p>
            <a:pPr marL="0" indent="0" algn="ctr" rtl="0">
              <a:buNone/>
            </a:pPr>
            <a:r>
              <a:rPr lang="pt-BR" sz="2300" b="1" dirty="0">
                <a:solidFill>
                  <a:schemeClr val="bg1"/>
                </a:solidFill>
                <a:latin typeface="+mj-lt"/>
              </a:rPr>
              <a:t>02. VUCA</a:t>
            </a:r>
          </a:p>
        </p:txBody>
      </p:sp>
    </p:spTree>
    <p:extLst>
      <p:ext uri="{BB962C8B-B14F-4D97-AF65-F5344CB8AC3E}">
        <p14:creationId xmlns:p14="http://schemas.microsoft.com/office/powerpoint/2010/main" val="40220334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C987C8-DCD9-7E98-D660-67CD3492A485}"/>
              </a:ext>
            </a:extLst>
          </p:cNvPr>
          <p:cNvSpPr>
            <a:spLocks noGrp="1"/>
          </p:cNvSpPr>
          <p:nvPr>
            <p:ph type="title"/>
          </p:nvPr>
        </p:nvSpPr>
        <p:spPr/>
        <p:txBody>
          <a:bodyPr/>
          <a:lstStyle/>
          <a:p>
            <a:r>
              <a:rPr lang="pt-BR" dirty="0"/>
              <a:t>O conceito de VUCA</a:t>
            </a:r>
          </a:p>
        </p:txBody>
      </p:sp>
      <p:pic>
        <p:nvPicPr>
          <p:cNvPr id="7" name="Imagem 6">
            <a:extLst>
              <a:ext uri="{FF2B5EF4-FFF2-40B4-BE49-F238E27FC236}">
                <a16:creationId xmlns:a16="http://schemas.microsoft.com/office/drawing/2014/main" id="{D8C07E0A-A5FB-B853-898F-B66F6BAAB0BF}"/>
              </a:ext>
            </a:extLst>
          </p:cNvPr>
          <p:cNvPicPr>
            <a:picLocks noChangeAspect="1"/>
          </p:cNvPicPr>
          <p:nvPr/>
        </p:nvPicPr>
        <p:blipFill rotWithShape="1">
          <a:blip r:embed="rId2"/>
          <a:srcRect l="161" t="-1528" r="-234" b="5109"/>
          <a:stretch/>
        </p:blipFill>
        <p:spPr>
          <a:xfrm>
            <a:off x="1069583" y="1371089"/>
            <a:ext cx="9783947" cy="5038855"/>
          </a:xfrm>
          <a:prstGeom prst="rect">
            <a:avLst/>
          </a:prstGeom>
        </p:spPr>
      </p:pic>
    </p:spTree>
    <p:extLst>
      <p:ext uri="{BB962C8B-B14F-4D97-AF65-F5344CB8AC3E}">
        <p14:creationId xmlns:p14="http://schemas.microsoft.com/office/powerpoint/2010/main" val="4967545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1C76A3-C13D-2689-91F4-C06BE859F6F6}"/>
              </a:ext>
            </a:extLst>
          </p:cNvPr>
          <p:cNvSpPr>
            <a:spLocks noGrp="1"/>
          </p:cNvSpPr>
          <p:nvPr>
            <p:ph type="title"/>
          </p:nvPr>
        </p:nvSpPr>
        <p:spPr/>
        <p:txBody>
          <a:bodyPr/>
          <a:lstStyle/>
          <a:p>
            <a:r>
              <a:rPr lang="pt-BR" dirty="0"/>
              <a:t>Volatilidade nas organizações</a:t>
            </a:r>
          </a:p>
        </p:txBody>
      </p:sp>
      <p:sp>
        <p:nvSpPr>
          <p:cNvPr id="3" name="Espaço Reservado para Conteúdo 2">
            <a:extLst>
              <a:ext uri="{FF2B5EF4-FFF2-40B4-BE49-F238E27FC236}">
                <a16:creationId xmlns:a16="http://schemas.microsoft.com/office/drawing/2014/main" id="{DEBEABED-404C-C4E9-6AE7-D6DF64F8A683}"/>
              </a:ext>
            </a:extLst>
          </p:cNvPr>
          <p:cNvSpPr>
            <a:spLocks noGrp="1"/>
          </p:cNvSpPr>
          <p:nvPr>
            <p:ph sz="quarter" idx="10"/>
          </p:nvPr>
        </p:nvSpPr>
        <p:spPr>
          <a:xfrm>
            <a:off x="539496" y="1435608"/>
            <a:ext cx="7809374" cy="5422392"/>
          </a:xfrm>
        </p:spPr>
        <p:txBody>
          <a:bodyPr>
            <a:normAutofit/>
          </a:bodyPr>
          <a:lstStyle/>
          <a:p>
            <a:pPr algn="l"/>
            <a:r>
              <a:rPr lang="pt-BR" sz="1500" b="0" i="0" dirty="0">
                <a:solidFill>
                  <a:srgbClr val="3D464D"/>
                </a:solidFill>
                <a:effectLst/>
              </a:rPr>
              <a:t>Dentro da sua experiência profissional, existe algum processo que passou a ser feito de uma forma completamente diferente por conta da introdução de alguma tecnologia (seja mudança de software ou hardware) e exigiu que você se adaptasse a mudança?</a:t>
            </a:r>
          </a:p>
          <a:p>
            <a:pPr algn="l"/>
            <a:r>
              <a:rPr lang="pt-BR" sz="1500" b="1" dirty="0">
                <a:solidFill>
                  <a:srgbClr val="3D464D"/>
                </a:solidFill>
              </a:rPr>
              <a:t>Opinião do Instrutor: </a:t>
            </a:r>
          </a:p>
          <a:p>
            <a:pPr algn="l"/>
            <a:r>
              <a:rPr lang="pt-BR" sz="1500" b="0" i="0" dirty="0">
                <a:solidFill>
                  <a:srgbClr val="3D464D"/>
                </a:solidFill>
                <a:effectLst/>
              </a:rPr>
              <a:t>Um exemplo prático, são as máquinas de ponto. No passado organizações possuíam cadernos de ponto que levavam horas ou dias para serem consolidados. Tempos depois passamos a ter crachás, onde podíamos bater o ponto de um jeito mais fácil. E hoje com empresas que permitem que os colaboradores trabalhem home office, como as pessoas podem bater ponto? Existem empresas que permitem o ponto ser feito via aplicativos móveis. Repare como esse processo mudou ao longo do tempo e foi se adaptando a evolução do mercado e às tecnologias.</a:t>
            </a:r>
          </a:p>
          <a:p>
            <a:br>
              <a:rPr lang="pt-BR" b="0" i="0" dirty="0">
                <a:solidFill>
                  <a:srgbClr val="000000"/>
                </a:solidFill>
                <a:effectLst/>
                <a:latin typeface="Open Sans" panose="020B0606030504020204" pitchFamily="34" charset="0"/>
              </a:rPr>
            </a:br>
            <a:endParaRPr lang="pt-BR" dirty="0"/>
          </a:p>
        </p:txBody>
      </p:sp>
    </p:spTree>
    <p:extLst>
      <p:ext uri="{BB962C8B-B14F-4D97-AF65-F5344CB8AC3E}">
        <p14:creationId xmlns:p14="http://schemas.microsoft.com/office/powerpoint/2010/main" val="562011977"/>
      </p:ext>
    </p:extLst>
  </p:cSld>
  <p:clrMapOvr>
    <a:masterClrMapping/>
  </p:clrMapOvr>
</p:sld>
</file>

<file path=ppt/theme/theme1.xml><?xml version="1.0" encoding="utf-8"?>
<a:theme xmlns:a="http://schemas.openxmlformats.org/drawingml/2006/main" name="DocBoas-vindas">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0957305_TF10001108_Win32" id="{28A79BE7-1959-4F88-894F-C0DF83BEA638}" vid="{43AF368F-97C8-445F-AF65-9C3884FDC69E}"/>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{490CAC70-9455-490A-9D57-74F09AA546B7}tf10001108_win32</Template>
  <TotalTime>1514</TotalTime>
  <Words>3021</Words>
  <Application>Microsoft Office PowerPoint</Application>
  <PresentationFormat>Widescreen</PresentationFormat>
  <Paragraphs>151</Paragraphs>
  <Slides>43</Slides>
  <Notes>9</Notes>
  <HiddenSlides>0</HiddenSlides>
  <MMClips>0</MMClips>
  <ScaleCrop>false</ScaleCrop>
  <HeadingPairs>
    <vt:vector size="6" baseType="variant">
      <vt:variant>
        <vt:lpstr>Fontes usadas</vt:lpstr>
      </vt:variant>
      <vt:variant>
        <vt:i4>8</vt:i4>
      </vt:variant>
      <vt:variant>
        <vt:lpstr>Tema</vt:lpstr>
      </vt:variant>
      <vt:variant>
        <vt:i4>1</vt:i4>
      </vt:variant>
      <vt:variant>
        <vt:lpstr>Títulos de slides</vt:lpstr>
      </vt:variant>
      <vt:variant>
        <vt:i4>43</vt:i4>
      </vt:variant>
    </vt:vector>
  </HeadingPairs>
  <TitlesOfParts>
    <vt:vector size="52" baseType="lpstr">
      <vt:lpstr>Arial</vt:lpstr>
      <vt:lpstr>Calibri</vt:lpstr>
      <vt:lpstr>Courier New</vt:lpstr>
      <vt:lpstr>Open Sans</vt:lpstr>
      <vt:lpstr>Open Sans</vt:lpstr>
      <vt:lpstr>Segoe UI</vt:lpstr>
      <vt:lpstr>Segoe UI Light</vt:lpstr>
      <vt:lpstr>Source Serif Pro</vt:lpstr>
      <vt:lpstr>DocBoas-vindas</vt:lpstr>
      <vt:lpstr>Business Agility T5 - ONE</vt:lpstr>
      <vt:lpstr>Apresentação do PowerPoint</vt:lpstr>
      <vt:lpstr>Introdução </vt:lpstr>
      <vt:lpstr>A gestão no seu contexto</vt:lpstr>
      <vt:lpstr>Para saber mais</vt:lpstr>
      <vt:lpstr>O que aprendemos? </vt:lpstr>
      <vt:lpstr>Apresentação do PowerPoint</vt:lpstr>
      <vt:lpstr>O conceito de VUCA</vt:lpstr>
      <vt:lpstr>Volatilidade nas organizações</vt:lpstr>
      <vt:lpstr>Ambiguidade</vt:lpstr>
      <vt:lpstr>O que aprendemos? </vt:lpstr>
      <vt:lpstr>Apresentação do PowerPoint</vt:lpstr>
      <vt:lpstr>Motivação</vt:lpstr>
      <vt:lpstr>Para saber mais: Personal Maps</vt:lpstr>
      <vt:lpstr>Confiança no mundo corporativo</vt:lpstr>
      <vt:lpstr>O bem maior do mundo VUCA</vt:lpstr>
      <vt:lpstr>O que aprendemos? </vt:lpstr>
      <vt:lpstr>Apresentação do PowerPoint</vt:lpstr>
      <vt:lpstr>Liderança</vt:lpstr>
      <vt:lpstr>Heteronomia</vt:lpstr>
      <vt:lpstr>Para saber mais: autonomia no Spotify</vt:lpstr>
      <vt:lpstr>Liderança na sua organização</vt:lpstr>
      <vt:lpstr>O que aprendemos? </vt:lpstr>
      <vt:lpstr>Apresentação do PowerPoint</vt:lpstr>
      <vt:lpstr>Empoderamento e Delegação</vt:lpstr>
      <vt:lpstr>Empoderamento e Delegação</vt:lpstr>
      <vt:lpstr>Os 7 níveis do Delegation Poker</vt:lpstr>
      <vt:lpstr>Mapeie as tomadas de decisão</vt:lpstr>
      <vt:lpstr>O que aprendemos? </vt:lpstr>
      <vt:lpstr>Apresentação do PowerPoint</vt:lpstr>
      <vt:lpstr>Feedback</vt:lpstr>
      <vt:lpstr>Conhecimento</vt:lpstr>
      <vt:lpstr>Única escolha sobre o conteúdo da aula</vt:lpstr>
      <vt:lpstr>Dê um feedback positivo</vt:lpstr>
      <vt:lpstr>O que aprendemos? </vt:lpstr>
      <vt:lpstr>Apresentação do PowerPoint</vt:lpstr>
      <vt:lpstr>Melhorias</vt:lpstr>
      <vt:lpstr>Kaizen e Kaikaku</vt:lpstr>
      <vt:lpstr>Melhoria contínua de processos</vt:lpstr>
      <vt:lpstr>O que aprendemos? </vt:lpstr>
      <vt:lpstr>CONCLUSÃO</vt:lpstr>
      <vt:lpstr>CONCLUSÃO</vt:lpstr>
      <vt:lpstr>CONCLUSÃO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Desenvolvimento Pessoal T5 - ONE</dc:title>
  <dc:creator>Raíza</dc:creator>
  <cp:keywords/>
  <cp:lastModifiedBy>Raíza</cp:lastModifiedBy>
  <cp:revision>365</cp:revision>
  <dcterms:created xsi:type="dcterms:W3CDTF">2023-03-31T14:10:52Z</dcterms:created>
  <dcterms:modified xsi:type="dcterms:W3CDTF">2023-06-05T19:34:08Z</dcterms:modified>
  <cp:version/>
</cp:coreProperties>
</file>